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5"/>
  </p:notesMasterIdLst>
  <p:sldIdLst>
    <p:sldId id="334" r:id="rId2"/>
    <p:sldId id="257" r:id="rId3"/>
    <p:sldId id="335" r:id="rId4"/>
    <p:sldId id="258" r:id="rId5"/>
    <p:sldId id="259" r:id="rId6"/>
    <p:sldId id="336" r:id="rId7"/>
    <p:sldId id="260" r:id="rId8"/>
    <p:sldId id="337" r:id="rId9"/>
    <p:sldId id="338" r:id="rId10"/>
    <p:sldId id="339" r:id="rId11"/>
    <p:sldId id="340" r:id="rId12"/>
    <p:sldId id="341" r:id="rId13"/>
    <p:sldId id="342" r:id="rId14"/>
    <p:sldId id="343" r:id="rId15"/>
    <p:sldId id="345" r:id="rId16"/>
    <p:sldId id="344" r:id="rId17"/>
    <p:sldId id="346" r:id="rId18"/>
    <p:sldId id="347" r:id="rId19"/>
    <p:sldId id="348" r:id="rId20"/>
    <p:sldId id="279" r:id="rId21"/>
    <p:sldId id="280" r:id="rId22"/>
    <p:sldId id="349" r:id="rId23"/>
    <p:sldId id="281" r:id="rId24"/>
    <p:sldId id="350" r:id="rId25"/>
    <p:sldId id="351" r:id="rId26"/>
    <p:sldId id="352" r:id="rId27"/>
    <p:sldId id="353" r:id="rId28"/>
    <p:sldId id="354" r:id="rId29"/>
    <p:sldId id="355"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x="12192000" cy="6858000"/>
  <p:notesSz cx="6858000" cy="9144000"/>
  <p:embeddedFontLst>
    <p:embeddedFont>
      <p:font typeface="Cambria" panose="02040503050406030204" pitchFamily="18" charset="0"/>
      <p:regular r:id="rId46"/>
      <p:bold r:id="rId47"/>
      <p:italic r:id="rId48"/>
      <p:boldItalic r:id="rId49"/>
    </p:embeddedFont>
    <p:embeddedFont>
      <p:font typeface="Proxima Nova"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iDq/7bS0Aoku60+dGQvORZHwqH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63"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66"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62a763626f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g262a763626f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646951e7b1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g2646951e7b1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6" name="Google Shape;486;g2646951e7b1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646951e7b1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g2646951e7b1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8" name="Google Shape;498;g2646951e7b1_0_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646951e7b1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 name="Google Shape;526;g2646951e7b1_0_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7" name="Google Shape;527;g2646951e7b1_0_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646951e7b1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g2646951e7b1_0_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4" name="Google Shape;554;g2646951e7b1_0_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646951e7b1_0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g2646951e7b1_0_2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9" name="Google Shape;599;g2646951e7b1_0_2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646951e7b1_0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 name="Google Shape;610;g2646951e7b1_0_2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1" name="Google Shape;611;g2646951e7b1_0_2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646951e7b1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2646951e7b1_0_2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1" name="Google Shape;621;g2646951e7b1_0_2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646951e7b1_0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 name="Google Shape;630;g2646951e7b1_0_2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1" name="Google Shape;631;g2646951e7b1_0_2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646951e7b1_0_2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g2646951e7b1_0_2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7" name="Google Shape;657;g2646951e7b1_0_2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646951e7b1_0_3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g2646951e7b1_0_3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8" name="Google Shape;668;g2646951e7b1_0_3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646951e7b1_0_4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g2646951e7b1_0_4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g2646951e7b1_0_4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646951e7b1_0_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g2646951e7b1_0_3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8" name="Google Shape;678;g2646951e7b1_0_3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0" name="Google Shape;69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4320ba2c0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7" name="Google Shape;697;g24320ba2c0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646951e7b1_0_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g2646951e7b1_0_3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g2646951e7b1_0_3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639E6129-622F-0A6E-41B5-8725460A3B7C}"/>
            </a:ext>
          </a:extLst>
        </p:cNvPr>
        <p:cNvGrpSpPr/>
        <p:nvPr/>
      </p:nvGrpSpPr>
      <p:grpSpPr>
        <a:xfrm>
          <a:off x="0" y="0"/>
          <a:ext cx="0" cy="0"/>
          <a:chOff x="0" y="0"/>
          <a:chExt cx="0" cy="0"/>
        </a:xfrm>
      </p:grpSpPr>
      <p:sp>
        <p:nvSpPr>
          <p:cNvPr id="195" name="Google Shape;195;g2646951e7b1_0_372:notes">
            <a:extLst>
              <a:ext uri="{FF2B5EF4-FFF2-40B4-BE49-F238E27FC236}">
                <a16:creationId xmlns:a16="http://schemas.microsoft.com/office/drawing/2014/main" id="{49D96FBD-7A5A-6EA9-9B5C-3D241B3D9F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g2646951e7b1_0_372:notes">
            <a:extLst>
              <a:ext uri="{FF2B5EF4-FFF2-40B4-BE49-F238E27FC236}">
                <a16:creationId xmlns:a16="http://schemas.microsoft.com/office/drawing/2014/main" id="{B37ED1BD-EC20-1EE9-7AF9-30B21713F3F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g2646951e7b1_0_372:notes">
            <a:extLst>
              <a:ext uri="{FF2B5EF4-FFF2-40B4-BE49-F238E27FC236}">
                <a16:creationId xmlns:a16="http://schemas.microsoft.com/office/drawing/2014/main" id="{10BD02BF-4459-FD53-0DFC-3F52F247771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2641958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646951e7b1_0_4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2646951e7b1_0_4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g2646951e7b1_0_4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646951e7b1_0_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g2646951e7b1_0_4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5" name="Google Shape;435;g2646951e7b1_0_4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646951e7b1_0_3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g2646951e7b1_0_3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g2646951e7b1_0_3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646951e7b1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Google Shape;465;g2646951e7b1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6" name="Google Shape;466;g2646951e7b1_0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646951e7b1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2646951e7b1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6" name="Google Shape;476;g2646951e7b1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0"/>
        <p:cNvGrpSpPr/>
        <p:nvPr/>
      </p:nvGrpSpPr>
      <p:grpSpPr>
        <a:xfrm>
          <a:off x="0" y="0"/>
          <a:ext cx="0" cy="0"/>
          <a:chOff x="0" y="0"/>
          <a:chExt cx="0" cy="0"/>
        </a:xfrm>
      </p:grpSpPr>
      <p:pic>
        <p:nvPicPr>
          <p:cNvPr id="21" name="Google Shape;21;p7"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
        <p:nvSpPr>
          <p:cNvPr id="22" name="Google Shape;22;p7"/>
          <p:cNvSpPr txBox="1">
            <a:spLocks noGrp="1"/>
          </p:cNvSpPr>
          <p:nvPr>
            <p:ph type="title"/>
          </p:nvPr>
        </p:nvSpPr>
        <p:spPr>
          <a:xfrm>
            <a:off x="468449" y="1671639"/>
            <a:ext cx="6005400" cy="653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 name="Google Shape;23;p7"/>
          <p:cNvSpPr txBox="1">
            <a:spLocks noGrp="1"/>
          </p:cNvSpPr>
          <p:nvPr>
            <p:ph type="body" idx="1"/>
          </p:nvPr>
        </p:nvSpPr>
        <p:spPr>
          <a:xfrm>
            <a:off x="1362075" y="2586447"/>
            <a:ext cx="6005400" cy="33048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p7"/>
          <p:cNvSpPr txBox="1">
            <a:spLocks noGrp="1"/>
          </p:cNvSpPr>
          <p:nvPr>
            <p:ph type="ftr" idx="11"/>
          </p:nvPr>
        </p:nvSpPr>
        <p:spPr>
          <a:xfrm>
            <a:off x="2463800" y="6356350"/>
            <a:ext cx="34797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 name="Google Shape;25;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7"/>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am Slide 4 People">
  <p:cSld name="Team Slide 4 People">
    <p:bg>
      <p:bgPr>
        <a:solidFill>
          <a:schemeClr val="lt1"/>
        </a:solidFill>
        <a:effectLst/>
      </p:bgPr>
    </p:bg>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1228567" y="373362"/>
            <a:ext cx="10462800" cy="1298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4" name="Google Shape;84;p14"/>
          <p:cNvSpPr>
            <a:spLocks noGrp="1"/>
          </p:cNvSpPr>
          <p:nvPr>
            <p:ph type="pic" idx="2"/>
          </p:nvPr>
        </p:nvSpPr>
        <p:spPr>
          <a:xfrm>
            <a:off x="1487181" y="2886074"/>
            <a:ext cx="1845600" cy="1845600"/>
          </a:xfrm>
          <a:prstGeom prst="rect">
            <a:avLst/>
          </a:prstGeom>
          <a:solidFill>
            <a:srgbClr val="F2F2F2"/>
          </a:solidFill>
          <a:ln>
            <a:noFill/>
          </a:ln>
        </p:spPr>
      </p:sp>
      <p:sp>
        <p:nvSpPr>
          <p:cNvPr id="85" name="Google Shape;85;p14"/>
          <p:cNvSpPr txBox="1">
            <a:spLocks noGrp="1"/>
          </p:cNvSpPr>
          <p:nvPr>
            <p:ph type="body" idx="1"/>
          </p:nvPr>
        </p:nvSpPr>
        <p:spPr>
          <a:xfrm>
            <a:off x="1228568" y="5084524"/>
            <a:ext cx="2317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86" name="Google Shape;86;p14"/>
          <p:cNvSpPr txBox="1">
            <a:spLocks noGrp="1"/>
          </p:cNvSpPr>
          <p:nvPr>
            <p:ph type="body" idx="3"/>
          </p:nvPr>
        </p:nvSpPr>
        <p:spPr>
          <a:xfrm>
            <a:off x="1487181" y="5464114"/>
            <a:ext cx="18456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87" name="Google Shape;87;p14"/>
          <p:cNvSpPr>
            <a:spLocks noGrp="1"/>
          </p:cNvSpPr>
          <p:nvPr>
            <p:ph type="pic" idx="4"/>
          </p:nvPr>
        </p:nvSpPr>
        <p:spPr>
          <a:xfrm>
            <a:off x="3836914" y="2886074"/>
            <a:ext cx="1845600" cy="1845600"/>
          </a:xfrm>
          <a:prstGeom prst="rect">
            <a:avLst/>
          </a:prstGeom>
          <a:solidFill>
            <a:srgbClr val="F2F2F2"/>
          </a:solidFill>
          <a:ln>
            <a:noFill/>
          </a:ln>
        </p:spPr>
      </p:sp>
      <p:sp>
        <p:nvSpPr>
          <p:cNvPr id="88" name="Google Shape;88;p14"/>
          <p:cNvSpPr txBox="1">
            <a:spLocks noGrp="1"/>
          </p:cNvSpPr>
          <p:nvPr>
            <p:ph type="body" idx="5"/>
          </p:nvPr>
        </p:nvSpPr>
        <p:spPr>
          <a:xfrm>
            <a:off x="3578300" y="5084524"/>
            <a:ext cx="23307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89" name="Google Shape;89;p14"/>
          <p:cNvSpPr txBox="1">
            <a:spLocks noGrp="1"/>
          </p:cNvSpPr>
          <p:nvPr>
            <p:ph type="body" idx="6"/>
          </p:nvPr>
        </p:nvSpPr>
        <p:spPr>
          <a:xfrm>
            <a:off x="3836913" y="5478796"/>
            <a:ext cx="1855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0" name="Google Shape;90;p14"/>
          <p:cNvSpPr>
            <a:spLocks noGrp="1"/>
          </p:cNvSpPr>
          <p:nvPr>
            <p:ph type="pic" idx="7"/>
          </p:nvPr>
        </p:nvSpPr>
        <p:spPr>
          <a:xfrm>
            <a:off x="6327578" y="2886074"/>
            <a:ext cx="1845600" cy="1845600"/>
          </a:xfrm>
          <a:prstGeom prst="rect">
            <a:avLst/>
          </a:prstGeom>
          <a:solidFill>
            <a:srgbClr val="F2F2F2"/>
          </a:solidFill>
          <a:ln>
            <a:noFill/>
          </a:ln>
        </p:spPr>
      </p:sp>
      <p:sp>
        <p:nvSpPr>
          <p:cNvPr id="91" name="Google Shape;91;p14"/>
          <p:cNvSpPr txBox="1">
            <a:spLocks noGrp="1"/>
          </p:cNvSpPr>
          <p:nvPr>
            <p:ph type="body" idx="8"/>
          </p:nvPr>
        </p:nvSpPr>
        <p:spPr>
          <a:xfrm>
            <a:off x="6068964" y="5084524"/>
            <a:ext cx="2317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2" name="Google Shape;92;p14"/>
          <p:cNvSpPr txBox="1">
            <a:spLocks noGrp="1"/>
          </p:cNvSpPr>
          <p:nvPr>
            <p:ph type="body" idx="9"/>
          </p:nvPr>
        </p:nvSpPr>
        <p:spPr>
          <a:xfrm>
            <a:off x="6327577" y="5478796"/>
            <a:ext cx="18456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3" name="Google Shape;93;p14"/>
          <p:cNvSpPr>
            <a:spLocks noGrp="1"/>
          </p:cNvSpPr>
          <p:nvPr>
            <p:ph type="pic" idx="13"/>
          </p:nvPr>
        </p:nvSpPr>
        <p:spPr>
          <a:xfrm>
            <a:off x="8747458" y="2886074"/>
            <a:ext cx="1845600" cy="1845600"/>
          </a:xfrm>
          <a:prstGeom prst="rect">
            <a:avLst/>
          </a:prstGeom>
          <a:solidFill>
            <a:srgbClr val="F2F2F2"/>
          </a:solidFill>
          <a:ln>
            <a:noFill/>
          </a:ln>
        </p:spPr>
      </p:sp>
      <p:sp>
        <p:nvSpPr>
          <p:cNvPr id="94" name="Google Shape;94;p14"/>
          <p:cNvSpPr txBox="1">
            <a:spLocks noGrp="1"/>
          </p:cNvSpPr>
          <p:nvPr>
            <p:ph type="body" idx="14"/>
          </p:nvPr>
        </p:nvSpPr>
        <p:spPr>
          <a:xfrm>
            <a:off x="8488845" y="5084524"/>
            <a:ext cx="2317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5" name="Google Shape;95;p14"/>
          <p:cNvSpPr txBox="1">
            <a:spLocks noGrp="1"/>
          </p:cNvSpPr>
          <p:nvPr>
            <p:ph type="body" idx="15"/>
          </p:nvPr>
        </p:nvSpPr>
        <p:spPr>
          <a:xfrm>
            <a:off x="8747458" y="5464114"/>
            <a:ext cx="18456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6" name="Google Shape;96;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7" name="Google Shape;97;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98" name="Google Shape;98;p14"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am Slide 8 People">
  <p:cSld name="Team Slide 8 People">
    <p:bg>
      <p:bgPr>
        <a:solidFill>
          <a:schemeClr val="dk1"/>
        </a:solidFill>
        <a:effectLst/>
      </p:bgPr>
    </p:bg>
    <p:spTree>
      <p:nvGrpSpPr>
        <p:cNvPr id="1" name="Shape 99"/>
        <p:cNvGrpSpPr/>
        <p:nvPr/>
      </p:nvGrpSpPr>
      <p:grpSpPr>
        <a:xfrm>
          <a:off x="0" y="0"/>
          <a:ext cx="0" cy="0"/>
          <a:chOff x="0" y="0"/>
          <a:chExt cx="0" cy="0"/>
        </a:xfrm>
      </p:grpSpPr>
      <p:grpSp>
        <p:nvGrpSpPr>
          <p:cNvPr id="100" name="Google Shape;100;p15"/>
          <p:cNvGrpSpPr/>
          <p:nvPr/>
        </p:nvGrpSpPr>
        <p:grpSpPr>
          <a:xfrm>
            <a:off x="0" y="473953"/>
            <a:ext cx="12192000" cy="5621336"/>
            <a:chOff x="0" y="473953"/>
            <a:chExt cx="12192000" cy="5621336"/>
          </a:xfrm>
        </p:grpSpPr>
        <p:pic>
          <p:nvPicPr>
            <p:cNvPr id="101" name="Google Shape;101;p15"/>
            <p:cNvPicPr preferRelativeResize="0"/>
            <p:nvPr/>
          </p:nvPicPr>
          <p:blipFill rotWithShape="1">
            <a:blip r:embed="rId2">
              <a:alphaModFix/>
            </a:blip>
            <a:srcRect/>
            <a:stretch/>
          </p:blipFill>
          <p:spPr>
            <a:xfrm>
              <a:off x="0" y="473953"/>
              <a:ext cx="2057400" cy="1647825"/>
            </a:xfrm>
            <a:prstGeom prst="rect">
              <a:avLst/>
            </a:prstGeom>
            <a:noFill/>
            <a:ln>
              <a:noFill/>
            </a:ln>
          </p:spPr>
        </p:pic>
        <p:pic>
          <p:nvPicPr>
            <p:cNvPr id="102" name="Google Shape;102;p15"/>
            <p:cNvPicPr preferRelativeResize="0"/>
            <p:nvPr/>
          </p:nvPicPr>
          <p:blipFill rotWithShape="1">
            <a:blip r:embed="rId3">
              <a:alphaModFix/>
            </a:blip>
            <a:srcRect/>
            <a:stretch/>
          </p:blipFill>
          <p:spPr>
            <a:xfrm>
              <a:off x="11049000" y="5180889"/>
              <a:ext cx="1143000" cy="914400"/>
            </a:xfrm>
            <a:prstGeom prst="rect">
              <a:avLst/>
            </a:prstGeom>
            <a:noFill/>
            <a:ln>
              <a:noFill/>
            </a:ln>
          </p:spPr>
        </p:pic>
      </p:grpSp>
      <p:sp>
        <p:nvSpPr>
          <p:cNvPr id="103" name="Google Shape;103;p15"/>
          <p:cNvSpPr txBox="1">
            <a:spLocks noGrp="1"/>
          </p:cNvSpPr>
          <p:nvPr>
            <p:ph type="title"/>
          </p:nvPr>
        </p:nvSpPr>
        <p:spPr>
          <a:xfrm>
            <a:off x="1885156" y="892177"/>
            <a:ext cx="84216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lt1"/>
              </a:buClr>
              <a:buSzPts val="2800"/>
              <a:buFont typeface="Calibri"/>
              <a:buNone/>
              <a:defRPr sz="2800">
                <a:solidFill>
                  <a:schemeClr val="lt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4" name="Google Shape;104;p15"/>
          <p:cNvSpPr>
            <a:spLocks noGrp="1"/>
          </p:cNvSpPr>
          <p:nvPr>
            <p:ph type="pic" idx="2"/>
          </p:nvPr>
        </p:nvSpPr>
        <p:spPr>
          <a:xfrm>
            <a:off x="1877176" y="2428875"/>
            <a:ext cx="1066800" cy="1066800"/>
          </a:xfrm>
          <a:prstGeom prst="rect">
            <a:avLst/>
          </a:prstGeom>
          <a:solidFill>
            <a:schemeClr val="lt1"/>
          </a:solidFill>
          <a:ln>
            <a:noFill/>
          </a:ln>
        </p:spPr>
      </p:sp>
      <p:sp>
        <p:nvSpPr>
          <p:cNvPr id="105" name="Google Shape;105;p15"/>
          <p:cNvSpPr txBox="1">
            <a:spLocks noGrp="1"/>
          </p:cNvSpPr>
          <p:nvPr>
            <p:ph type="body" idx="1"/>
          </p:nvPr>
        </p:nvSpPr>
        <p:spPr>
          <a:xfrm>
            <a:off x="1500168" y="3654378"/>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06" name="Google Shape;106;p15"/>
          <p:cNvSpPr txBox="1">
            <a:spLocks noGrp="1"/>
          </p:cNvSpPr>
          <p:nvPr>
            <p:ph type="body" idx="3"/>
          </p:nvPr>
        </p:nvSpPr>
        <p:spPr>
          <a:xfrm>
            <a:off x="1500168" y="3809747"/>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07" name="Google Shape;107;p15"/>
          <p:cNvSpPr>
            <a:spLocks noGrp="1"/>
          </p:cNvSpPr>
          <p:nvPr>
            <p:ph type="pic" idx="4"/>
          </p:nvPr>
        </p:nvSpPr>
        <p:spPr>
          <a:xfrm>
            <a:off x="4226270" y="2428875"/>
            <a:ext cx="1066800" cy="1066800"/>
          </a:xfrm>
          <a:prstGeom prst="rect">
            <a:avLst/>
          </a:prstGeom>
          <a:solidFill>
            <a:schemeClr val="lt1"/>
          </a:solidFill>
          <a:ln>
            <a:noFill/>
          </a:ln>
        </p:spPr>
      </p:sp>
      <p:sp>
        <p:nvSpPr>
          <p:cNvPr id="108" name="Google Shape;108;p15"/>
          <p:cNvSpPr txBox="1">
            <a:spLocks noGrp="1"/>
          </p:cNvSpPr>
          <p:nvPr>
            <p:ph type="body" idx="5"/>
          </p:nvPr>
        </p:nvSpPr>
        <p:spPr>
          <a:xfrm>
            <a:off x="3849262" y="3654378"/>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09" name="Google Shape;109;p15"/>
          <p:cNvSpPr txBox="1">
            <a:spLocks noGrp="1"/>
          </p:cNvSpPr>
          <p:nvPr>
            <p:ph type="body" idx="6"/>
          </p:nvPr>
        </p:nvSpPr>
        <p:spPr>
          <a:xfrm>
            <a:off x="3849262" y="3809747"/>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0" name="Google Shape;110;p15"/>
          <p:cNvSpPr>
            <a:spLocks noGrp="1"/>
          </p:cNvSpPr>
          <p:nvPr>
            <p:ph type="pic" idx="7"/>
          </p:nvPr>
        </p:nvSpPr>
        <p:spPr>
          <a:xfrm>
            <a:off x="6655584" y="2428875"/>
            <a:ext cx="1066800" cy="1066800"/>
          </a:xfrm>
          <a:prstGeom prst="rect">
            <a:avLst/>
          </a:prstGeom>
          <a:solidFill>
            <a:schemeClr val="lt1"/>
          </a:solidFill>
          <a:ln>
            <a:noFill/>
          </a:ln>
        </p:spPr>
      </p:sp>
      <p:sp>
        <p:nvSpPr>
          <p:cNvPr id="111" name="Google Shape;111;p15"/>
          <p:cNvSpPr txBox="1">
            <a:spLocks noGrp="1"/>
          </p:cNvSpPr>
          <p:nvPr>
            <p:ph type="body" idx="8"/>
          </p:nvPr>
        </p:nvSpPr>
        <p:spPr>
          <a:xfrm>
            <a:off x="6198355" y="3654378"/>
            <a:ext cx="21051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2" name="Google Shape;112;p15"/>
          <p:cNvSpPr txBox="1">
            <a:spLocks noGrp="1"/>
          </p:cNvSpPr>
          <p:nvPr>
            <p:ph type="body" idx="9"/>
          </p:nvPr>
        </p:nvSpPr>
        <p:spPr>
          <a:xfrm>
            <a:off x="6095999" y="3809747"/>
            <a:ext cx="2299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3" name="Google Shape;113;p15"/>
          <p:cNvSpPr>
            <a:spLocks noGrp="1"/>
          </p:cNvSpPr>
          <p:nvPr>
            <p:ph type="pic" idx="13"/>
          </p:nvPr>
        </p:nvSpPr>
        <p:spPr>
          <a:xfrm>
            <a:off x="9136814" y="2428875"/>
            <a:ext cx="1066800" cy="1066800"/>
          </a:xfrm>
          <a:prstGeom prst="rect">
            <a:avLst/>
          </a:prstGeom>
          <a:solidFill>
            <a:schemeClr val="lt1"/>
          </a:solidFill>
          <a:ln>
            <a:noFill/>
          </a:ln>
        </p:spPr>
      </p:sp>
      <p:sp>
        <p:nvSpPr>
          <p:cNvPr id="114" name="Google Shape;114;p15"/>
          <p:cNvSpPr txBox="1">
            <a:spLocks noGrp="1"/>
          </p:cNvSpPr>
          <p:nvPr>
            <p:ph type="body" idx="14"/>
          </p:nvPr>
        </p:nvSpPr>
        <p:spPr>
          <a:xfrm>
            <a:off x="8759806" y="3654378"/>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5" name="Google Shape;115;p15"/>
          <p:cNvSpPr txBox="1">
            <a:spLocks noGrp="1"/>
          </p:cNvSpPr>
          <p:nvPr>
            <p:ph type="body" idx="15"/>
          </p:nvPr>
        </p:nvSpPr>
        <p:spPr>
          <a:xfrm>
            <a:off x="8744480" y="3809747"/>
            <a:ext cx="18441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6" name="Google Shape;116;p15"/>
          <p:cNvSpPr>
            <a:spLocks noGrp="1"/>
          </p:cNvSpPr>
          <p:nvPr>
            <p:ph type="pic" idx="16"/>
          </p:nvPr>
        </p:nvSpPr>
        <p:spPr>
          <a:xfrm>
            <a:off x="1877176" y="4287711"/>
            <a:ext cx="1066800" cy="1066800"/>
          </a:xfrm>
          <a:prstGeom prst="rect">
            <a:avLst/>
          </a:prstGeom>
          <a:solidFill>
            <a:schemeClr val="lt1"/>
          </a:solidFill>
          <a:ln>
            <a:noFill/>
          </a:ln>
        </p:spPr>
      </p:sp>
      <p:sp>
        <p:nvSpPr>
          <p:cNvPr id="117" name="Google Shape;117;p15"/>
          <p:cNvSpPr txBox="1">
            <a:spLocks noGrp="1"/>
          </p:cNvSpPr>
          <p:nvPr>
            <p:ph type="body" idx="17"/>
          </p:nvPr>
        </p:nvSpPr>
        <p:spPr>
          <a:xfrm>
            <a:off x="1500168"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8" name="Google Shape;118;p15"/>
          <p:cNvSpPr txBox="1">
            <a:spLocks noGrp="1"/>
          </p:cNvSpPr>
          <p:nvPr>
            <p:ph type="body" idx="18"/>
          </p:nvPr>
        </p:nvSpPr>
        <p:spPr>
          <a:xfrm>
            <a:off x="1500168" y="5668583"/>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9" name="Google Shape;119;p15"/>
          <p:cNvSpPr>
            <a:spLocks noGrp="1"/>
          </p:cNvSpPr>
          <p:nvPr>
            <p:ph type="pic" idx="19"/>
          </p:nvPr>
        </p:nvSpPr>
        <p:spPr>
          <a:xfrm>
            <a:off x="4226270" y="4287711"/>
            <a:ext cx="1066800" cy="1066800"/>
          </a:xfrm>
          <a:prstGeom prst="rect">
            <a:avLst/>
          </a:prstGeom>
          <a:solidFill>
            <a:schemeClr val="lt1"/>
          </a:solidFill>
          <a:ln>
            <a:noFill/>
          </a:ln>
        </p:spPr>
      </p:sp>
      <p:sp>
        <p:nvSpPr>
          <p:cNvPr id="120" name="Google Shape;120;p15"/>
          <p:cNvSpPr txBox="1">
            <a:spLocks noGrp="1"/>
          </p:cNvSpPr>
          <p:nvPr>
            <p:ph type="body" idx="20"/>
          </p:nvPr>
        </p:nvSpPr>
        <p:spPr>
          <a:xfrm>
            <a:off x="3849262"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1" name="Google Shape;121;p15"/>
          <p:cNvSpPr txBox="1">
            <a:spLocks noGrp="1"/>
          </p:cNvSpPr>
          <p:nvPr>
            <p:ph type="body" idx="21"/>
          </p:nvPr>
        </p:nvSpPr>
        <p:spPr>
          <a:xfrm>
            <a:off x="3849262" y="5668583"/>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2" name="Google Shape;122;p15"/>
          <p:cNvSpPr>
            <a:spLocks noGrp="1"/>
          </p:cNvSpPr>
          <p:nvPr>
            <p:ph type="pic" idx="22"/>
          </p:nvPr>
        </p:nvSpPr>
        <p:spPr>
          <a:xfrm>
            <a:off x="6655584" y="4287711"/>
            <a:ext cx="1066800" cy="1066800"/>
          </a:xfrm>
          <a:prstGeom prst="rect">
            <a:avLst/>
          </a:prstGeom>
          <a:solidFill>
            <a:schemeClr val="lt1"/>
          </a:solidFill>
          <a:ln>
            <a:noFill/>
          </a:ln>
        </p:spPr>
      </p:sp>
      <p:sp>
        <p:nvSpPr>
          <p:cNvPr id="123" name="Google Shape;123;p15"/>
          <p:cNvSpPr txBox="1">
            <a:spLocks noGrp="1"/>
          </p:cNvSpPr>
          <p:nvPr>
            <p:ph type="body" idx="23"/>
          </p:nvPr>
        </p:nvSpPr>
        <p:spPr>
          <a:xfrm>
            <a:off x="6339926"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4" name="Google Shape;124;p15"/>
          <p:cNvSpPr txBox="1">
            <a:spLocks noGrp="1"/>
          </p:cNvSpPr>
          <p:nvPr>
            <p:ph type="body" idx="24"/>
          </p:nvPr>
        </p:nvSpPr>
        <p:spPr>
          <a:xfrm>
            <a:off x="6339926" y="5668583"/>
            <a:ext cx="18135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5" name="Google Shape;125;p15"/>
          <p:cNvSpPr>
            <a:spLocks noGrp="1"/>
          </p:cNvSpPr>
          <p:nvPr>
            <p:ph type="pic" idx="25"/>
          </p:nvPr>
        </p:nvSpPr>
        <p:spPr>
          <a:xfrm>
            <a:off x="9136814" y="4287711"/>
            <a:ext cx="1066800" cy="1066800"/>
          </a:xfrm>
          <a:prstGeom prst="rect">
            <a:avLst/>
          </a:prstGeom>
          <a:solidFill>
            <a:schemeClr val="lt1"/>
          </a:solidFill>
          <a:ln>
            <a:noFill/>
          </a:ln>
        </p:spPr>
      </p:sp>
      <p:sp>
        <p:nvSpPr>
          <p:cNvPr id="126" name="Google Shape;126;p15"/>
          <p:cNvSpPr txBox="1">
            <a:spLocks noGrp="1"/>
          </p:cNvSpPr>
          <p:nvPr>
            <p:ph type="body" idx="26"/>
          </p:nvPr>
        </p:nvSpPr>
        <p:spPr>
          <a:xfrm>
            <a:off x="8759806"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7" name="Google Shape;127;p15"/>
          <p:cNvSpPr txBox="1">
            <a:spLocks noGrp="1"/>
          </p:cNvSpPr>
          <p:nvPr>
            <p:ph type="body" idx="27"/>
          </p:nvPr>
        </p:nvSpPr>
        <p:spPr>
          <a:xfrm>
            <a:off x="8744480" y="5668583"/>
            <a:ext cx="18441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8" name="Google Shape;128;p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9" name="Google Shape;129;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30"/>
        <p:cNvGrpSpPr/>
        <p:nvPr/>
      </p:nvGrpSpPr>
      <p:grpSpPr>
        <a:xfrm>
          <a:off x="0" y="0"/>
          <a:ext cx="0" cy="0"/>
          <a:chOff x="0" y="0"/>
          <a:chExt cx="0" cy="0"/>
        </a:xfrm>
      </p:grpSpPr>
      <p:sp>
        <p:nvSpPr>
          <p:cNvPr id="131" name="Google Shape;131;p17"/>
          <p:cNvSpPr/>
          <p:nvPr/>
        </p:nvSpPr>
        <p:spPr>
          <a:xfrm>
            <a:off x="2113884" y="0"/>
            <a:ext cx="10078116" cy="68580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 name="Google Shape;132;p17"/>
          <p:cNvSpPr txBox="1">
            <a:spLocks noGrp="1"/>
          </p:cNvSpPr>
          <p:nvPr>
            <p:ph type="body" idx="1"/>
          </p:nvPr>
        </p:nvSpPr>
        <p:spPr>
          <a:xfrm>
            <a:off x="166074" y="1716780"/>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400"/>
              <a:buNone/>
              <a:defRPr sz="24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3" name="Google Shape;133;p17"/>
          <p:cNvSpPr txBox="1">
            <a:spLocks noGrp="1"/>
          </p:cNvSpPr>
          <p:nvPr>
            <p:ph type="body" idx="2"/>
          </p:nvPr>
        </p:nvSpPr>
        <p:spPr>
          <a:xfrm>
            <a:off x="732131" y="2793105"/>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000"/>
              <a:buNone/>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4" name="Google Shape;134;p17"/>
          <p:cNvSpPr txBox="1">
            <a:spLocks noGrp="1"/>
          </p:cNvSpPr>
          <p:nvPr>
            <p:ph type="body" idx="3"/>
          </p:nvPr>
        </p:nvSpPr>
        <p:spPr>
          <a:xfrm>
            <a:off x="1338556" y="3869430"/>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000"/>
              <a:buNone/>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5" name="Google Shape;135;p17"/>
          <p:cNvSpPr txBox="1">
            <a:spLocks noGrp="1"/>
          </p:cNvSpPr>
          <p:nvPr>
            <p:ph type="body" idx="4"/>
          </p:nvPr>
        </p:nvSpPr>
        <p:spPr>
          <a:xfrm>
            <a:off x="1922756" y="4958819"/>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000"/>
              <a:buNone/>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6" name="Google Shape;136;p17"/>
          <p:cNvSpPr txBox="1">
            <a:spLocks noGrp="1"/>
          </p:cNvSpPr>
          <p:nvPr>
            <p:ph type="body" idx="5"/>
          </p:nvPr>
        </p:nvSpPr>
        <p:spPr>
          <a:xfrm>
            <a:off x="4388473" y="1482898"/>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7" name="Google Shape;137;p17"/>
          <p:cNvSpPr txBox="1">
            <a:spLocks noGrp="1"/>
          </p:cNvSpPr>
          <p:nvPr>
            <p:ph type="body" idx="6"/>
          </p:nvPr>
        </p:nvSpPr>
        <p:spPr>
          <a:xfrm>
            <a:off x="4986029" y="2604186"/>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8" name="Google Shape;138;p17"/>
          <p:cNvSpPr txBox="1">
            <a:spLocks noGrp="1"/>
          </p:cNvSpPr>
          <p:nvPr>
            <p:ph type="body" idx="7"/>
          </p:nvPr>
        </p:nvSpPr>
        <p:spPr>
          <a:xfrm>
            <a:off x="5576938" y="3677018"/>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9" name="Google Shape;139;p17"/>
          <p:cNvSpPr txBox="1">
            <a:spLocks noGrp="1"/>
          </p:cNvSpPr>
          <p:nvPr>
            <p:ph type="body" idx="8"/>
          </p:nvPr>
        </p:nvSpPr>
        <p:spPr>
          <a:xfrm>
            <a:off x="6175280" y="4785241"/>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0" name="Google Shape;140;p17"/>
          <p:cNvSpPr txBox="1">
            <a:spLocks noGrp="1"/>
          </p:cNvSpPr>
          <p:nvPr>
            <p:ph type="ftr" idx="11"/>
          </p:nvPr>
        </p:nvSpPr>
        <p:spPr>
          <a:xfrm>
            <a:off x="6749143" y="6356350"/>
            <a:ext cx="377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1" name="Google Shape;141;p17"/>
          <p:cNvSpPr txBox="1">
            <a:spLocks noGrp="1"/>
          </p:cNvSpPr>
          <p:nvPr>
            <p:ph type="sldNum" idx="12"/>
          </p:nvPr>
        </p:nvSpPr>
        <p:spPr>
          <a:xfrm>
            <a:off x="10810874" y="6356350"/>
            <a:ext cx="543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42" name="Google Shape;142;p17"/>
          <p:cNvCxnSpPr/>
          <p:nvPr/>
        </p:nvCxnSpPr>
        <p:spPr>
          <a:xfrm>
            <a:off x="4353515" y="5259067"/>
            <a:ext cx="1513200" cy="0"/>
          </a:xfrm>
          <a:prstGeom prst="straightConnector1">
            <a:avLst/>
          </a:prstGeom>
          <a:noFill/>
          <a:ln w="9525" cap="flat" cmpd="sng">
            <a:solidFill>
              <a:schemeClr val="dk1"/>
            </a:solidFill>
            <a:prstDash val="solid"/>
            <a:miter lim="800000"/>
            <a:headEnd type="none" w="sm" len="sm"/>
            <a:tailEnd type="none" w="sm" len="sm"/>
          </a:ln>
        </p:spPr>
      </p:cxnSp>
      <p:cxnSp>
        <p:nvCxnSpPr>
          <p:cNvPr id="143" name="Google Shape;143;p17"/>
          <p:cNvCxnSpPr/>
          <p:nvPr/>
        </p:nvCxnSpPr>
        <p:spPr>
          <a:xfrm>
            <a:off x="3759917" y="4157459"/>
            <a:ext cx="1513200" cy="0"/>
          </a:xfrm>
          <a:prstGeom prst="straightConnector1">
            <a:avLst/>
          </a:prstGeom>
          <a:noFill/>
          <a:ln w="9525" cap="flat" cmpd="sng">
            <a:solidFill>
              <a:schemeClr val="dk1"/>
            </a:solidFill>
            <a:prstDash val="solid"/>
            <a:miter lim="800000"/>
            <a:headEnd type="none" w="sm" len="sm"/>
            <a:tailEnd type="none" w="sm" len="sm"/>
          </a:ln>
        </p:spPr>
      </p:cxnSp>
      <p:cxnSp>
        <p:nvCxnSpPr>
          <p:cNvPr id="144" name="Google Shape;144;p17"/>
          <p:cNvCxnSpPr/>
          <p:nvPr/>
        </p:nvCxnSpPr>
        <p:spPr>
          <a:xfrm>
            <a:off x="3173453" y="3081694"/>
            <a:ext cx="1513200" cy="0"/>
          </a:xfrm>
          <a:prstGeom prst="straightConnector1">
            <a:avLst/>
          </a:prstGeom>
          <a:noFill/>
          <a:ln w="9525" cap="flat" cmpd="sng">
            <a:solidFill>
              <a:schemeClr val="dk1"/>
            </a:solidFill>
            <a:prstDash val="solid"/>
            <a:miter lim="800000"/>
            <a:headEnd type="none" w="sm" len="sm"/>
            <a:tailEnd type="none" w="sm" len="sm"/>
          </a:ln>
        </p:spPr>
      </p:cxnSp>
      <p:cxnSp>
        <p:nvCxnSpPr>
          <p:cNvPr id="145" name="Google Shape;145;p17"/>
          <p:cNvCxnSpPr/>
          <p:nvPr/>
        </p:nvCxnSpPr>
        <p:spPr>
          <a:xfrm>
            <a:off x="2586263" y="2005091"/>
            <a:ext cx="1513200" cy="0"/>
          </a:xfrm>
          <a:prstGeom prst="straightConnector1">
            <a:avLst/>
          </a:prstGeom>
          <a:noFill/>
          <a:ln w="9525" cap="flat" cmpd="sng">
            <a:solidFill>
              <a:schemeClr val="dk1"/>
            </a:solidFill>
            <a:prstDash val="solid"/>
            <a:miter lim="800000"/>
            <a:headEnd type="none" w="sm" len="sm"/>
            <a:tailEnd type="none" w="sm" len="sm"/>
          </a:ln>
        </p:spPr>
      </p:cxnSp>
      <p:pic>
        <p:nvPicPr>
          <p:cNvPr id="146" name="Google Shape;146;p17"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147" name="Google Shape;147;p17"/>
          <p:cNvSpPr txBox="1"/>
          <p:nvPr/>
        </p:nvSpPr>
        <p:spPr>
          <a:xfrm>
            <a:off x="729709" y="574358"/>
            <a:ext cx="6005400" cy="6531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3200"/>
              <a:buFont typeface="Calibri"/>
              <a:buNone/>
            </a:pPr>
            <a:r>
              <a:rPr lang="en-US" sz="3200" b="0" i="0" u="none" strike="noStrike" cap="none">
                <a:solidFill>
                  <a:schemeClr val="dk1"/>
                </a:solidFill>
                <a:latin typeface="Calibri"/>
                <a:ea typeface="Calibri"/>
                <a:cs typeface="Calibri"/>
                <a:sym typeface="Calibri"/>
              </a:rPr>
              <a:t>Agenda</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1"/>
        </a:solidFill>
        <a:effectLst/>
      </p:bgPr>
    </p:bg>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1243104" y="443369"/>
            <a:ext cx="10110600" cy="10515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0" name="Google Shape;150;p18"/>
          <p:cNvSpPr txBox="1">
            <a:spLocks noGrp="1"/>
          </p:cNvSpPr>
          <p:nvPr>
            <p:ph type="body" idx="1"/>
          </p:nvPr>
        </p:nvSpPr>
        <p:spPr>
          <a:xfrm>
            <a:off x="1243103" y="1932770"/>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51" name="Google Shape;151;p18"/>
          <p:cNvSpPr txBox="1">
            <a:spLocks noGrp="1"/>
          </p:cNvSpPr>
          <p:nvPr>
            <p:ph type="body" idx="2"/>
          </p:nvPr>
        </p:nvSpPr>
        <p:spPr>
          <a:xfrm>
            <a:off x="1243104"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2" name="Google Shape;152;p18"/>
          <p:cNvSpPr txBox="1">
            <a:spLocks noGrp="1"/>
          </p:cNvSpPr>
          <p:nvPr>
            <p:ph type="body" idx="3"/>
          </p:nvPr>
        </p:nvSpPr>
        <p:spPr>
          <a:xfrm>
            <a:off x="4647664" y="1953443"/>
            <a:ext cx="28968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53" name="Google Shape;153;p18"/>
          <p:cNvSpPr txBox="1">
            <a:spLocks noGrp="1"/>
          </p:cNvSpPr>
          <p:nvPr>
            <p:ph type="body" idx="4"/>
          </p:nvPr>
        </p:nvSpPr>
        <p:spPr>
          <a:xfrm>
            <a:off x="4647665" y="3056709"/>
            <a:ext cx="28968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4" name="Google Shape;154;p18"/>
          <p:cNvSpPr txBox="1">
            <a:spLocks noGrp="1"/>
          </p:cNvSpPr>
          <p:nvPr>
            <p:ph type="body" idx="5"/>
          </p:nvPr>
        </p:nvSpPr>
        <p:spPr>
          <a:xfrm>
            <a:off x="8066420" y="1958896"/>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55" name="Google Shape;155;p18"/>
          <p:cNvSpPr txBox="1">
            <a:spLocks noGrp="1"/>
          </p:cNvSpPr>
          <p:nvPr>
            <p:ph type="body" idx="6"/>
          </p:nvPr>
        </p:nvSpPr>
        <p:spPr>
          <a:xfrm>
            <a:off x="8066421"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6" name="Google Shape;156;p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7" name="Google Shape;157;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8" name="Google Shape;158;p1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3853543" y="1671639"/>
            <a:ext cx="6735000" cy="1204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1" name="Google Shape;161;p20"/>
          <p:cNvSpPr txBox="1">
            <a:spLocks noGrp="1"/>
          </p:cNvSpPr>
          <p:nvPr>
            <p:ph type="body" idx="1"/>
          </p:nvPr>
        </p:nvSpPr>
        <p:spPr>
          <a:xfrm>
            <a:off x="3853543" y="3660774"/>
            <a:ext cx="6735000" cy="15255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2400"/>
              <a:buNone/>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2" name="Google Shape;162;p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3" name="Google Shape;163;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64" name="Google Shape;164;p20" descr="BITS Pilani logo"/>
          <p:cNvPicPr preferRelativeResize="0"/>
          <p:nvPr/>
        </p:nvPicPr>
        <p:blipFill rotWithShape="1">
          <a:blip r:embed="rId2">
            <a:alphaModFix/>
          </a:blip>
          <a:srcRect/>
          <a:stretch/>
        </p:blipFill>
        <p:spPr>
          <a:xfrm>
            <a:off x="8836705" y="192510"/>
            <a:ext cx="3338739" cy="865907"/>
          </a:xfrm>
          <a:prstGeom prst="rect">
            <a:avLst/>
          </a:prstGeom>
          <a:noFill/>
          <a:ln>
            <a:noFill/>
          </a:ln>
        </p:spPr>
      </p:pic>
    </p:spTree>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165"/>
        <p:cNvGrpSpPr/>
        <p:nvPr/>
      </p:nvGrpSpPr>
      <p:grpSpPr>
        <a:xfrm>
          <a:off x="0" y="0"/>
          <a:ext cx="0" cy="0"/>
          <a:chOff x="0" y="0"/>
          <a:chExt cx="0" cy="0"/>
        </a:xfrm>
      </p:grpSpPr>
      <p:sp>
        <p:nvSpPr>
          <p:cNvPr id="166" name="Google Shape;166;p21"/>
          <p:cNvSpPr txBox="1">
            <a:spLocks noGrp="1"/>
          </p:cNvSpPr>
          <p:nvPr>
            <p:ph type="ctrTitle"/>
          </p:nvPr>
        </p:nvSpPr>
        <p:spPr>
          <a:xfrm>
            <a:off x="4267200" y="1615736"/>
            <a:ext cx="4179600" cy="15246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3600"/>
              <a:buFont typeface="Calibri"/>
              <a:buNone/>
              <a:defRPr sz="36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7" name="Google Shape;167;p21"/>
          <p:cNvSpPr txBox="1">
            <a:spLocks noGrp="1"/>
          </p:cNvSpPr>
          <p:nvPr>
            <p:ph type="subTitle" idx="1"/>
          </p:nvPr>
        </p:nvSpPr>
        <p:spPr>
          <a:xfrm>
            <a:off x="4267200" y="3238103"/>
            <a:ext cx="4179600" cy="1371900"/>
          </a:xfrm>
          <a:prstGeom prst="rect">
            <a:avLst/>
          </a:prstGeom>
          <a:noFill/>
          <a:ln>
            <a:noFill/>
          </a:ln>
        </p:spPr>
        <p:txBody>
          <a:bodyPr spcFirstLastPara="1" wrap="square" lIns="91425" tIns="45700" rIns="91425" bIns="45700" anchor="t" anchorCtr="0">
            <a:normAutofit/>
          </a:bodyPr>
          <a:lstStyle>
            <a:lvl1pPr lvl="0" algn="l" rtl="0">
              <a:lnSpc>
                <a:spcPct val="150000"/>
              </a:lnSpc>
              <a:spcBef>
                <a:spcPts val="1000"/>
              </a:spcBef>
              <a:spcAft>
                <a:spcPts val="0"/>
              </a:spcAft>
              <a:buClr>
                <a:schemeClr val="lt1"/>
              </a:buClr>
              <a:buSzPts val="1400"/>
              <a:buNone/>
              <a:defRPr sz="1400">
                <a:solidFill>
                  <a:schemeClr val="lt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pic>
        <p:nvPicPr>
          <p:cNvPr id="168" name="Google Shape;168;p21"/>
          <p:cNvPicPr preferRelativeResize="0"/>
          <p:nvPr/>
        </p:nvPicPr>
        <p:blipFill rotWithShape="1">
          <a:blip r:embed="rId2">
            <a:alphaModFix/>
          </a:blip>
          <a:srcRect/>
          <a:stretch/>
        </p:blipFill>
        <p:spPr>
          <a:xfrm>
            <a:off x="0" y="0"/>
            <a:ext cx="3176938" cy="6858000"/>
          </a:xfrm>
          <a:prstGeom prst="rect">
            <a:avLst/>
          </a:prstGeom>
          <a:noFill/>
          <a:ln>
            <a:noFill/>
          </a:ln>
        </p:spPr>
      </p:pic>
      <p:sp>
        <p:nvSpPr>
          <p:cNvPr id="169" name="Google Shape;169;p21"/>
          <p:cNvSpPr txBox="1">
            <a:spLocks noGrp="1"/>
          </p:cNvSpPr>
          <p:nvPr>
            <p:ph type="ftr" idx="11"/>
          </p:nvPr>
        </p:nvSpPr>
        <p:spPr>
          <a:xfrm>
            <a:off x="6479721" y="6356350"/>
            <a:ext cx="2661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0" name="Google Shape;170;p21"/>
          <p:cNvSpPr txBox="1">
            <a:spLocks noGrp="1"/>
          </p:cNvSpPr>
          <p:nvPr>
            <p:ph type="sldNum" idx="12"/>
          </p:nvPr>
        </p:nvSpPr>
        <p:spPr>
          <a:xfrm>
            <a:off x="9579428" y="6356350"/>
            <a:ext cx="17745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lt1"/>
        </a:solidFill>
        <a:effectLst/>
      </p:bgPr>
    </p:bg>
    <p:spTree>
      <p:nvGrpSpPr>
        <p:cNvPr id="1" name="Shape 27"/>
        <p:cNvGrpSpPr/>
        <p:nvPr/>
      </p:nvGrpSpPr>
      <p:grpSpPr>
        <a:xfrm>
          <a:off x="0" y="0"/>
          <a:ext cx="0" cy="0"/>
          <a:chOff x="0" y="0"/>
          <a:chExt cx="0" cy="0"/>
        </a:xfrm>
      </p:grpSpPr>
      <p:sp>
        <p:nvSpPr>
          <p:cNvPr id="28" name="Google Shape;28;p16"/>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 name="Google Shape;29;p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 name="Google Shape;30;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16"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32" name="Google Shape;32;p16"/>
          <p:cNvSpPr txBox="1">
            <a:spLocks noGrp="1"/>
          </p:cNvSpPr>
          <p:nvPr>
            <p:ph type="body" idx="1"/>
          </p:nvPr>
        </p:nvSpPr>
        <p:spPr>
          <a:xfrm>
            <a:off x="838200" y="1632858"/>
            <a:ext cx="10515600" cy="44415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16"/>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accent1"/>
        </a:solidFill>
        <a:effectLst/>
      </p:bgPr>
    </p:bg>
    <p:spTree>
      <p:nvGrpSpPr>
        <p:cNvPr id="1" name="Shape 34"/>
        <p:cNvGrpSpPr/>
        <p:nvPr/>
      </p:nvGrpSpPr>
      <p:grpSpPr>
        <a:xfrm>
          <a:off x="0" y="0"/>
          <a:ext cx="0" cy="0"/>
          <a:chOff x="0" y="0"/>
          <a:chExt cx="0" cy="0"/>
        </a:xfrm>
      </p:grpSpPr>
      <p:sp>
        <p:nvSpPr>
          <p:cNvPr id="35" name="Google Shape;35;p13"/>
          <p:cNvSpPr txBox="1">
            <a:spLocks noGrp="1"/>
          </p:cNvSpPr>
          <p:nvPr>
            <p:ph type="title"/>
          </p:nvPr>
        </p:nvSpPr>
        <p:spPr>
          <a:xfrm>
            <a:off x="838200" y="365125"/>
            <a:ext cx="10515600" cy="1246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6" name="Google Shape;36;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7" name="Google Shape;37;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8" name="Google Shape;38;p13"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39" name="Google Shape;39;p13"/>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13"/>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1"/>
        <p:cNvGrpSpPr/>
        <p:nvPr/>
      </p:nvGrpSpPr>
      <p:grpSpPr>
        <a:xfrm>
          <a:off x="0" y="0"/>
          <a:ext cx="0" cy="0"/>
          <a:chOff x="0" y="0"/>
          <a:chExt cx="0" cy="0"/>
        </a:xfrm>
      </p:grpSpPr>
      <p:pic>
        <p:nvPicPr>
          <p:cNvPr id="42" name="Google Shape;42;p9"/>
          <p:cNvPicPr preferRelativeResize="0"/>
          <p:nvPr/>
        </p:nvPicPr>
        <p:blipFill rotWithShape="1">
          <a:blip r:embed="rId2">
            <a:alphaModFix/>
          </a:blip>
          <a:srcRect/>
          <a:stretch/>
        </p:blipFill>
        <p:spPr>
          <a:xfrm>
            <a:off x="0" y="0"/>
            <a:ext cx="5581652" cy="6858000"/>
          </a:xfrm>
          <a:prstGeom prst="rect">
            <a:avLst/>
          </a:prstGeom>
          <a:noFill/>
          <a:ln>
            <a:noFill/>
          </a:ln>
        </p:spPr>
      </p:pic>
      <p:sp>
        <p:nvSpPr>
          <p:cNvPr id="43" name="Google Shape;43;p9"/>
          <p:cNvSpPr txBox="1">
            <a:spLocks noGrp="1"/>
          </p:cNvSpPr>
          <p:nvPr>
            <p:ph type="title"/>
          </p:nvPr>
        </p:nvSpPr>
        <p:spPr>
          <a:xfrm>
            <a:off x="4657724" y="2809875"/>
            <a:ext cx="6696000" cy="1909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4" name="Google Shape;44;p9"/>
          <p:cNvSpPr txBox="1">
            <a:spLocks noGrp="1"/>
          </p:cNvSpPr>
          <p:nvPr>
            <p:ph type="subTitle" idx="1"/>
          </p:nvPr>
        </p:nvSpPr>
        <p:spPr>
          <a:xfrm>
            <a:off x="4657725" y="5028803"/>
            <a:ext cx="6696000" cy="365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1000"/>
              </a:spcBef>
              <a:spcAft>
                <a:spcPts val="0"/>
              </a:spcAft>
              <a:buClr>
                <a:srgbClr val="757070"/>
              </a:buClr>
              <a:buSzPts val="1600"/>
              <a:buNone/>
              <a:defRPr sz="1600">
                <a:solidFill>
                  <a:srgbClr val="757070"/>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45" name="Google Shape;45;p9"/>
          <p:cNvSpPr txBox="1">
            <a:spLocks noGrp="1"/>
          </p:cNvSpPr>
          <p:nvPr>
            <p:ph type="ftr" idx="11"/>
          </p:nvPr>
        </p:nvSpPr>
        <p:spPr>
          <a:xfrm>
            <a:off x="6743699" y="6356350"/>
            <a:ext cx="2543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9658350" y="6356350"/>
            <a:ext cx="1695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7" name="Google Shape;47;p9" descr="BITS Pilani logo"/>
          <p:cNvPicPr preferRelativeResize="0"/>
          <p:nvPr/>
        </p:nvPicPr>
        <p:blipFill rotWithShape="1">
          <a:blip r:embed="rId3">
            <a:alphaModFix/>
          </a:blip>
          <a:srcRect/>
          <a:stretch/>
        </p:blipFill>
        <p:spPr>
          <a:xfrm>
            <a:off x="8836705" y="192510"/>
            <a:ext cx="3338739" cy="865907"/>
          </a:xfrm>
          <a:prstGeom prst="rect">
            <a:avLst/>
          </a:prstGeom>
          <a:noFill/>
          <a:ln>
            <a:noFill/>
          </a:ln>
        </p:spPr>
      </p:pic>
      <p:sp>
        <p:nvSpPr>
          <p:cNvPr id="48" name="Google Shape;48;p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lt1"/>
        </a:solidFill>
        <a:effectLst/>
      </p:bgPr>
    </p:bg>
    <p:spTree>
      <p:nvGrpSpPr>
        <p:cNvPr id="1" name="Shape 49"/>
        <p:cNvGrpSpPr/>
        <p:nvPr/>
      </p:nvGrpSpPr>
      <p:grpSpPr>
        <a:xfrm>
          <a:off x="0" y="0"/>
          <a:ext cx="0" cy="0"/>
          <a:chOff x="0" y="0"/>
          <a:chExt cx="0" cy="0"/>
        </a:xfrm>
      </p:grpSpPr>
      <p:sp>
        <p:nvSpPr>
          <p:cNvPr id="50" name="Google Shape;50;p19"/>
          <p:cNvSpPr txBox="1">
            <a:spLocks noGrp="1"/>
          </p:cNvSpPr>
          <p:nvPr>
            <p:ph type="title"/>
          </p:nvPr>
        </p:nvSpPr>
        <p:spPr>
          <a:xfrm>
            <a:off x="1243104" y="443369"/>
            <a:ext cx="10110600" cy="10515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1" name="Google Shape;51;p19"/>
          <p:cNvSpPr txBox="1">
            <a:spLocks noGrp="1"/>
          </p:cNvSpPr>
          <p:nvPr>
            <p:ph type="body" idx="1"/>
          </p:nvPr>
        </p:nvSpPr>
        <p:spPr>
          <a:xfrm>
            <a:off x="1243103" y="1932770"/>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2" name="Google Shape;52;p19"/>
          <p:cNvSpPr txBox="1">
            <a:spLocks noGrp="1"/>
          </p:cNvSpPr>
          <p:nvPr>
            <p:ph type="body" idx="2"/>
          </p:nvPr>
        </p:nvSpPr>
        <p:spPr>
          <a:xfrm>
            <a:off x="1243104"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3" name="Google Shape;53;p19"/>
          <p:cNvSpPr txBox="1">
            <a:spLocks noGrp="1"/>
          </p:cNvSpPr>
          <p:nvPr>
            <p:ph type="body" idx="3"/>
          </p:nvPr>
        </p:nvSpPr>
        <p:spPr>
          <a:xfrm>
            <a:off x="4647664" y="1953443"/>
            <a:ext cx="28968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4" name="Google Shape;54;p19"/>
          <p:cNvSpPr txBox="1">
            <a:spLocks noGrp="1"/>
          </p:cNvSpPr>
          <p:nvPr>
            <p:ph type="body" idx="4"/>
          </p:nvPr>
        </p:nvSpPr>
        <p:spPr>
          <a:xfrm>
            <a:off x="4647665" y="3056709"/>
            <a:ext cx="28968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 name="Google Shape;55;p19"/>
          <p:cNvSpPr txBox="1">
            <a:spLocks noGrp="1"/>
          </p:cNvSpPr>
          <p:nvPr>
            <p:ph type="body" idx="5"/>
          </p:nvPr>
        </p:nvSpPr>
        <p:spPr>
          <a:xfrm>
            <a:off x="8066420" y="1958896"/>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6" name="Google Shape;56;p19"/>
          <p:cNvSpPr txBox="1">
            <a:spLocks noGrp="1"/>
          </p:cNvSpPr>
          <p:nvPr>
            <p:ph type="body" idx="6"/>
          </p:nvPr>
        </p:nvSpPr>
        <p:spPr>
          <a:xfrm>
            <a:off x="8066421"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 name="Google Shape;57;p1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8" name="Google Shape;58;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9" name="Google Shape;59;p19"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4000"/>
              <a:buFont typeface="Calibri"/>
              <a:buNone/>
              <a:defRPr sz="4000" b="1"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4" name="Google Shape;64;p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65" name="Google Shape;65;p8"/>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type="obj">
  <p:cSld name="OBJECT">
    <p:bg>
      <p:bgPr>
        <a:solidFill>
          <a:schemeClr val="dk1"/>
        </a:solidFill>
        <a:effectLst/>
      </p:bgPr>
    </p:bg>
    <p:spTree>
      <p:nvGrpSpPr>
        <p:cNvPr id="1" name="Shape 66"/>
        <p:cNvGrpSpPr/>
        <p:nvPr/>
      </p:nvGrpSpPr>
      <p:grpSpPr>
        <a:xfrm>
          <a:off x="0" y="0"/>
          <a:ext cx="0" cy="0"/>
          <a:chOff x="0" y="0"/>
          <a:chExt cx="0" cy="0"/>
        </a:xfrm>
      </p:grpSpPr>
      <p:pic>
        <p:nvPicPr>
          <p:cNvPr id="67" name="Google Shape;67;p10"/>
          <p:cNvPicPr preferRelativeResize="0"/>
          <p:nvPr/>
        </p:nvPicPr>
        <p:blipFill rotWithShape="1">
          <a:blip r:embed="rId2">
            <a:alphaModFix/>
          </a:blip>
          <a:srcRect t="18298" r="28341" b="23071"/>
          <a:stretch/>
        </p:blipFill>
        <p:spPr>
          <a:xfrm>
            <a:off x="5488815" y="0"/>
            <a:ext cx="6703187" cy="6858000"/>
          </a:xfrm>
          <a:prstGeom prst="rect">
            <a:avLst/>
          </a:prstGeom>
          <a:noFill/>
          <a:ln>
            <a:noFill/>
          </a:ln>
        </p:spPr>
      </p:pic>
      <p:sp>
        <p:nvSpPr>
          <p:cNvPr id="68" name="Google Shape;68;p10"/>
          <p:cNvSpPr txBox="1">
            <a:spLocks noGrp="1"/>
          </p:cNvSpPr>
          <p:nvPr>
            <p:ph type="title"/>
          </p:nvPr>
        </p:nvSpPr>
        <p:spPr>
          <a:xfrm>
            <a:off x="1333500" y="1020445"/>
            <a:ext cx="2895600" cy="1325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2800"/>
              <a:buFont typeface="Calibri"/>
              <a:buNone/>
              <a:defRPr sz="28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9" name="Google Shape;69;p10"/>
          <p:cNvSpPr txBox="1">
            <a:spLocks noGrp="1"/>
          </p:cNvSpPr>
          <p:nvPr>
            <p:ph type="body" idx="1"/>
          </p:nvPr>
        </p:nvSpPr>
        <p:spPr>
          <a:xfrm>
            <a:off x="1333500" y="2924175"/>
            <a:ext cx="2895600" cy="2519400"/>
          </a:xfrm>
          <a:prstGeom prst="rect">
            <a:avLst/>
          </a:prstGeom>
          <a:noFill/>
          <a:ln>
            <a:noFill/>
          </a:ln>
        </p:spPr>
        <p:txBody>
          <a:bodyPr spcFirstLastPara="1" wrap="square" lIns="91425" tIns="45700" rIns="91425" bIns="45700" anchor="t" anchorCtr="0">
            <a:normAutofit/>
          </a:bodyPr>
          <a:lstStyle>
            <a:lvl1pPr marL="457200" lvl="0" indent="-228600" algn="l" rtl="0">
              <a:lnSpc>
                <a:spcPct val="150000"/>
              </a:lnSpc>
              <a:spcBef>
                <a:spcPts val="1000"/>
              </a:spcBef>
              <a:spcAft>
                <a:spcPts val="0"/>
              </a:spcAft>
              <a:buClr>
                <a:schemeClr val="lt1"/>
              </a:buClr>
              <a:buSzPts val="1400"/>
              <a:buNone/>
              <a:defRPr sz="1400">
                <a:solidFill>
                  <a:schemeClr val="lt1"/>
                </a:solidFill>
              </a:defRPr>
            </a:lvl1pPr>
            <a:lvl2pPr marL="914400" lvl="1" indent="-228600" algn="l" rtl="0">
              <a:lnSpc>
                <a:spcPct val="150000"/>
              </a:lnSpc>
              <a:spcBef>
                <a:spcPts val="500"/>
              </a:spcBef>
              <a:spcAft>
                <a:spcPts val="0"/>
              </a:spcAft>
              <a:buClr>
                <a:schemeClr val="lt1"/>
              </a:buClr>
              <a:buSzPts val="1400"/>
              <a:buNone/>
              <a:defRPr sz="1400">
                <a:solidFill>
                  <a:schemeClr val="lt1"/>
                </a:solidFill>
              </a:defRPr>
            </a:lvl2pPr>
            <a:lvl3pPr marL="1371600" lvl="2" indent="-228600" algn="l" rtl="0">
              <a:lnSpc>
                <a:spcPct val="150000"/>
              </a:lnSpc>
              <a:spcBef>
                <a:spcPts val="500"/>
              </a:spcBef>
              <a:spcAft>
                <a:spcPts val="0"/>
              </a:spcAft>
              <a:buClr>
                <a:schemeClr val="lt1"/>
              </a:buClr>
              <a:buSzPts val="1400"/>
              <a:buNone/>
              <a:defRPr sz="1400">
                <a:solidFill>
                  <a:schemeClr val="lt1"/>
                </a:solidFill>
              </a:defRPr>
            </a:lvl3pPr>
            <a:lvl4pPr marL="1828800" lvl="3" indent="-228600" algn="l" rtl="0">
              <a:lnSpc>
                <a:spcPct val="150000"/>
              </a:lnSpc>
              <a:spcBef>
                <a:spcPts val="500"/>
              </a:spcBef>
              <a:spcAft>
                <a:spcPts val="0"/>
              </a:spcAft>
              <a:buClr>
                <a:schemeClr val="lt1"/>
              </a:buClr>
              <a:buSzPts val="1400"/>
              <a:buNone/>
              <a:defRPr sz="1400">
                <a:solidFill>
                  <a:schemeClr val="lt1"/>
                </a:solidFill>
              </a:defRPr>
            </a:lvl4pPr>
            <a:lvl5pPr marL="2286000" lvl="4" indent="-228600" algn="l" rtl="0">
              <a:lnSpc>
                <a:spcPct val="150000"/>
              </a:lnSpc>
              <a:spcBef>
                <a:spcPts val="500"/>
              </a:spcBef>
              <a:spcAft>
                <a:spcPts val="0"/>
              </a:spcAft>
              <a:buClr>
                <a:schemeClr val="lt1"/>
              </a:buClr>
              <a:buSzPts val="1400"/>
              <a:buNone/>
              <a:defRPr sz="1400">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0" name="Google Shape;70;p10"/>
          <p:cNvSpPr txBox="1">
            <a:spLocks noGrp="1"/>
          </p:cNvSpPr>
          <p:nvPr>
            <p:ph type="ftr" idx="11"/>
          </p:nvPr>
        </p:nvSpPr>
        <p:spPr>
          <a:xfrm>
            <a:off x="2669886" y="6356349"/>
            <a:ext cx="2482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5536305" y="6356350"/>
            <a:ext cx="987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Introduction" type="secHead">
  <p:cSld name="SECTION_HEADER">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68449" y="1671639"/>
            <a:ext cx="6005400" cy="653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a:off x="1362075" y="2586447"/>
            <a:ext cx="6005400" cy="33048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5" name="Google Shape;75;p11"/>
          <p:cNvSpPr txBox="1">
            <a:spLocks noGrp="1"/>
          </p:cNvSpPr>
          <p:nvPr>
            <p:ph type="ftr" idx="11"/>
          </p:nvPr>
        </p:nvSpPr>
        <p:spPr>
          <a:xfrm>
            <a:off x="2463800" y="6356350"/>
            <a:ext cx="34797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7" name="Google Shape;77;p11"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Break" type="title">
  <p:cSld name="TITLE">
    <p:bg>
      <p:bgPr>
        <a:solidFill>
          <a:schemeClr val="dk1"/>
        </a:solidFill>
        <a:effectLst/>
      </p:bgPr>
    </p:bg>
    <p:spTree>
      <p:nvGrpSpPr>
        <p:cNvPr id="1" name="Shape 78"/>
        <p:cNvGrpSpPr/>
        <p:nvPr/>
      </p:nvGrpSpPr>
      <p:grpSpPr>
        <a:xfrm>
          <a:off x="0" y="0"/>
          <a:ext cx="0" cy="0"/>
          <a:chOff x="0" y="0"/>
          <a:chExt cx="0" cy="0"/>
        </a:xfrm>
      </p:grpSpPr>
      <p:sp>
        <p:nvSpPr>
          <p:cNvPr id="79" name="Google Shape;79;p12"/>
          <p:cNvSpPr txBox="1">
            <a:spLocks noGrp="1"/>
          </p:cNvSpPr>
          <p:nvPr>
            <p:ph type="ctrTitle"/>
          </p:nvPr>
        </p:nvSpPr>
        <p:spPr>
          <a:xfrm>
            <a:off x="6991350" y="2148840"/>
            <a:ext cx="4179600" cy="17154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3600"/>
              <a:buFont typeface="Calibri"/>
              <a:buNone/>
              <a:defRPr sz="36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 name="Google Shape;80;p12"/>
          <p:cNvSpPr txBox="1">
            <a:spLocks noGrp="1"/>
          </p:cNvSpPr>
          <p:nvPr>
            <p:ph type="subTitle" idx="1"/>
          </p:nvPr>
        </p:nvSpPr>
        <p:spPr>
          <a:xfrm>
            <a:off x="6991350" y="3962003"/>
            <a:ext cx="4179600" cy="3651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000"/>
              </a:spcBef>
              <a:spcAft>
                <a:spcPts val="0"/>
              </a:spcAft>
              <a:buClr>
                <a:schemeClr val="lt1"/>
              </a:buClr>
              <a:buSzPts val="1600"/>
              <a:buNone/>
              <a:defRPr sz="1600">
                <a:solidFill>
                  <a:schemeClr val="lt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pic>
        <p:nvPicPr>
          <p:cNvPr id="81" name="Google Shape;81;p12"/>
          <p:cNvPicPr preferRelativeResize="0"/>
          <p:nvPr/>
        </p:nvPicPr>
        <p:blipFill rotWithShape="1">
          <a:blip r:embed="rId2">
            <a:alphaModFix/>
          </a:blip>
          <a:srcRect/>
          <a:stretch/>
        </p:blipFill>
        <p:spPr>
          <a:xfrm>
            <a:off x="0" y="828675"/>
            <a:ext cx="5876925" cy="5200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goelaakash123/" TargetMode="Externa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pyimagesearch.com/2021/05/12/image-gradients-with-opencv-sobel-and-scharr/"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0C69-C9ED-17AF-8127-828113E1227F}"/>
              </a:ext>
            </a:extLst>
          </p:cNvPr>
          <p:cNvSpPr>
            <a:spLocks noGrp="1"/>
          </p:cNvSpPr>
          <p:nvPr>
            <p:ph type="title"/>
          </p:nvPr>
        </p:nvSpPr>
        <p:spPr/>
        <p:txBody>
          <a:bodyPr>
            <a:normAutofit/>
          </a:bodyPr>
          <a:lstStyle/>
          <a:p>
            <a:pPr marL="0" lvl="0" indent="0" rtl="0">
              <a:spcBef>
                <a:spcPts val="0"/>
              </a:spcBef>
              <a:spcAft>
                <a:spcPts val="0"/>
              </a:spcAft>
            </a:pPr>
            <a:r>
              <a:rPr lang="en-US" sz="2800" dirty="0">
                <a:solidFill>
                  <a:schemeClr val="dk1"/>
                </a:solidFill>
                <a:latin typeface="Calibri"/>
                <a:ea typeface="Calibri"/>
                <a:cs typeface="Calibri"/>
                <a:sym typeface="Calibri"/>
              </a:rPr>
              <a:t>Aakash Goel</a:t>
            </a:r>
            <a:br>
              <a:rPr lang="en-US" sz="2800" dirty="0">
                <a:solidFill>
                  <a:schemeClr val="dk1"/>
                </a:solidFill>
                <a:latin typeface="Calibri"/>
                <a:ea typeface="Calibri"/>
                <a:cs typeface="Calibri"/>
                <a:sym typeface="Calibri"/>
              </a:rPr>
            </a:br>
            <a:r>
              <a:rPr lang="en-US" sz="2800" dirty="0">
                <a:solidFill>
                  <a:schemeClr val="dk1"/>
                </a:solidFill>
                <a:latin typeface="Calibri"/>
                <a:ea typeface="Calibri"/>
                <a:cs typeface="Calibri"/>
                <a:sym typeface="Calibri"/>
                <a:hlinkClick r:id="rId2"/>
              </a:rPr>
              <a:t>https://www.linkedin.com/in/goelaakash123/</a:t>
            </a:r>
            <a:endParaRPr lang="en-US" dirty="0"/>
          </a:p>
        </p:txBody>
      </p:sp>
      <p:sp>
        <p:nvSpPr>
          <p:cNvPr id="3" name="Subtitle 2">
            <a:extLst>
              <a:ext uri="{FF2B5EF4-FFF2-40B4-BE49-F238E27FC236}">
                <a16:creationId xmlns:a16="http://schemas.microsoft.com/office/drawing/2014/main" id="{C84DECD3-7272-A66B-D05A-F5C716C54AE3}"/>
              </a:ext>
            </a:extLst>
          </p:cNvPr>
          <p:cNvSpPr>
            <a:spLocks noGrp="1"/>
          </p:cNvSpPr>
          <p:nvPr>
            <p:ph type="subTitle" idx="1"/>
          </p:nvPr>
        </p:nvSpPr>
        <p:spPr>
          <a:xfrm>
            <a:off x="4657725" y="5028803"/>
            <a:ext cx="6696074" cy="688825"/>
          </a:xfrm>
        </p:spPr>
        <p:txBody>
          <a:bodyPr>
            <a:noAutofit/>
          </a:bodyPr>
          <a:lstStyle/>
          <a:p>
            <a:r>
              <a:rPr lang="en-US" sz="1200" dirty="0"/>
              <a:t>Acknowledgement: </a:t>
            </a:r>
            <a:r>
              <a:rPr lang="en-US" sz="1200" b="0" i="0" u="none" strike="noStrike" cap="none" dirty="0">
                <a:solidFill>
                  <a:srgbClr val="FF0000"/>
                </a:solidFill>
                <a:latin typeface="Arial"/>
                <a:ea typeface="Arial"/>
                <a:cs typeface="Arial"/>
                <a:sym typeface="Arial"/>
              </a:rPr>
              <a:t>Slide Materials adopted from  - Intro to Computer Vision (Cornell Tech); Noah Snavely, </a:t>
            </a:r>
            <a:r>
              <a:rPr lang="en-US" sz="1200" dirty="0">
                <a:solidFill>
                  <a:srgbClr val="FF0000"/>
                </a:solidFill>
              </a:rPr>
              <a:t>prepared by the lead instructor Prof S P Vimal , modified (added some content) by Aakash Goel</a:t>
            </a:r>
          </a:p>
        </p:txBody>
      </p:sp>
      <p:sp>
        <p:nvSpPr>
          <p:cNvPr id="4" name="Slide Number Placeholder 3">
            <a:extLst>
              <a:ext uri="{FF2B5EF4-FFF2-40B4-BE49-F238E27FC236}">
                <a16:creationId xmlns:a16="http://schemas.microsoft.com/office/drawing/2014/main" id="{CF5FF7BA-7C01-3743-F6C5-F758957501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6" name="TextBox 5">
            <a:extLst>
              <a:ext uri="{FF2B5EF4-FFF2-40B4-BE49-F238E27FC236}">
                <a16:creationId xmlns:a16="http://schemas.microsoft.com/office/drawing/2014/main" id="{FAB6B0C6-F660-E59C-6C87-5A6540BC8E38}"/>
              </a:ext>
            </a:extLst>
          </p:cNvPr>
          <p:cNvSpPr txBox="1"/>
          <p:nvPr/>
        </p:nvSpPr>
        <p:spPr>
          <a:xfrm>
            <a:off x="777765" y="1907531"/>
            <a:ext cx="6096000" cy="523220"/>
          </a:xfrm>
          <a:prstGeom prst="rect">
            <a:avLst/>
          </a:prstGeom>
          <a:noFill/>
        </p:spPr>
        <p:txBody>
          <a:bodyPr wrap="square">
            <a:spAutoFit/>
          </a:bodyPr>
          <a:lstStyle/>
          <a:p>
            <a:pPr marL="0" lvl="0" indent="0" algn="l" rtl="0">
              <a:spcBef>
                <a:spcPts val="0"/>
              </a:spcBef>
              <a:spcAft>
                <a:spcPts val="0"/>
              </a:spcAft>
              <a:buClr>
                <a:schemeClr val="dk1"/>
              </a:buClr>
              <a:buSzPts val="3600"/>
              <a:buFont typeface="Calibri"/>
              <a:buNone/>
            </a:pPr>
            <a:r>
              <a:rPr lang="en-US" b="1" u="sng" dirty="0"/>
              <a:t>Session 4: </a:t>
            </a:r>
          </a:p>
          <a:p>
            <a:pPr marL="0" lvl="0" indent="0" algn="l" rtl="0">
              <a:spcBef>
                <a:spcPts val="0"/>
              </a:spcBef>
              <a:spcAft>
                <a:spcPts val="0"/>
              </a:spcAft>
              <a:buClr>
                <a:schemeClr val="dk1"/>
              </a:buClr>
              <a:buSzPts val="3600"/>
              <a:buFont typeface="Calibri"/>
              <a:buNone/>
            </a:pPr>
            <a:r>
              <a:rPr lang="en-US" b="1" dirty="0"/>
              <a:t>Edge Detection and Line Detection</a:t>
            </a:r>
          </a:p>
        </p:txBody>
      </p:sp>
    </p:spTree>
    <p:extLst>
      <p:ext uri="{BB962C8B-B14F-4D97-AF65-F5344CB8AC3E}">
        <p14:creationId xmlns:p14="http://schemas.microsoft.com/office/powerpoint/2010/main" val="599536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8DCEC-ACD5-E5E6-16E7-7E4814A8D5E1}"/>
              </a:ext>
            </a:extLst>
          </p:cNvPr>
          <p:cNvSpPr>
            <a:spLocks noGrp="1"/>
          </p:cNvSpPr>
          <p:nvPr>
            <p:ph type="title"/>
          </p:nvPr>
        </p:nvSpPr>
        <p:spPr/>
        <p:txBody>
          <a:bodyPr/>
          <a:lstStyle/>
          <a:p>
            <a:r>
              <a:rPr lang="en-US" dirty="0"/>
              <a:t>Example (1D) - Gradient</a:t>
            </a:r>
          </a:p>
        </p:txBody>
      </p:sp>
      <p:sp>
        <p:nvSpPr>
          <p:cNvPr id="3" name="Slide Number Placeholder 2">
            <a:extLst>
              <a:ext uri="{FF2B5EF4-FFF2-40B4-BE49-F238E27FC236}">
                <a16:creationId xmlns:a16="http://schemas.microsoft.com/office/drawing/2014/main" id="{A5D7FADF-A6B3-4A2B-7AB1-9F0678AD52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4" name="Text Placeholder 3">
            <a:extLst>
              <a:ext uri="{FF2B5EF4-FFF2-40B4-BE49-F238E27FC236}">
                <a16:creationId xmlns:a16="http://schemas.microsoft.com/office/drawing/2014/main" id="{791C0456-33F7-2250-7031-AAC0C44562A9}"/>
              </a:ext>
            </a:extLst>
          </p:cNvPr>
          <p:cNvSpPr>
            <a:spLocks noGrp="1"/>
          </p:cNvSpPr>
          <p:nvPr>
            <p:ph type="body" idx="1"/>
          </p:nvPr>
        </p:nvSpPr>
        <p:spPr/>
        <p:txBody>
          <a:bodyPr>
            <a:normAutofit fontScale="55000" lnSpcReduction="20000"/>
          </a:bodyPr>
          <a:lstStyle/>
          <a:p>
            <a:pPr marL="50800" indent="0">
              <a:buNone/>
            </a:pPr>
            <a:r>
              <a:rPr lang="en-US" b="1" dirty="0"/>
              <a:t>Imagine a Row of Pixels (1D)</a:t>
            </a:r>
          </a:p>
          <a:p>
            <a:pPr marL="50800" indent="0">
              <a:buNone/>
            </a:pPr>
            <a:r>
              <a:rPr lang="en-US" dirty="0"/>
              <a:t>[50, 52, 55, 60, 90, 130, 132, 133]</a:t>
            </a:r>
          </a:p>
          <a:p>
            <a:pPr marL="50800" indent="0">
              <a:buNone/>
            </a:pPr>
            <a:endParaRPr lang="en-US" dirty="0"/>
          </a:p>
          <a:p>
            <a:pPr marL="50800" indent="0">
              <a:buNone/>
            </a:pPr>
            <a:r>
              <a:rPr lang="en-US" dirty="0"/>
              <a:t>We can see a rapid change in values from 60 → 90 → 130. That’s where an edge exists.</a:t>
            </a:r>
          </a:p>
          <a:p>
            <a:pPr marL="50800" indent="0">
              <a:buNone/>
            </a:pPr>
            <a:r>
              <a:rPr lang="en-US" b="1" dirty="0"/>
              <a:t>Mathematically</a:t>
            </a:r>
            <a:r>
              <a:rPr lang="en-US" dirty="0"/>
              <a:t>, we calculate the gradient by subtracting neighbor values:</a:t>
            </a:r>
          </a:p>
          <a:p>
            <a:pPr marL="50800" indent="0">
              <a:buNone/>
            </a:pPr>
            <a:endParaRPr lang="en-US" dirty="0"/>
          </a:p>
          <a:p>
            <a:pPr marL="50800" indent="0">
              <a:buNone/>
            </a:pPr>
            <a:r>
              <a:rPr lang="en-US" dirty="0"/>
              <a:t>Gradient ≈ Right – Left</a:t>
            </a:r>
          </a:p>
          <a:p>
            <a:pPr marL="50800" indent="0">
              <a:buNone/>
            </a:pPr>
            <a:r>
              <a:rPr lang="en-US" dirty="0"/>
              <a:t>Example:</a:t>
            </a:r>
          </a:p>
          <a:p>
            <a:pPr marL="50800" indent="0">
              <a:buNone/>
            </a:pPr>
            <a:endParaRPr lang="en-US" dirty="0"/>
          </a:p>
          <a:p>
            <a:pPr marL="50800" indent="0">
              <a:buNone/>
            </a:pPr>
            <a:r>
              <a:rPr lang="en-US" dirty="0"/>
              <a:t>At pixel 3 (value = 60):</a:t>
            </a:r>
          </a:p>
          <a:p>
            <a:pPr marL="50800" indent="0">
              <a:buNone/>
            </a:pPr>
            <a:r>
              <a:rPr lang="en-US" dirty="0"/>
              <a:t>Gradient ≈ 90 - 55 = 35 → High gradient → Edge</a:t>
            </a:r>
          </a:p>
          <a:p>
            <a:pPr marL="50800" indent="0">
              <a:buNone/>
            </a:pPr>
            <a:endParaRPr lang="en-US" dirty="0"/>
          </a:p>
          <a:p>
            <a:pPr marL="50800" indent="0">
              <a:buNone/>
            </a:pPr>
            <a:r>
              <a:rPr lang="en-US" dirty="0"/>
              <a:t>At pixel 1 (value = 52):</a:t>
            </a:r>
          </a:p>
          <a:p>
            <a:pPr marL="50800" indent="0">
              <a:buNone/>
            </a:pPr>
            <a:r>
              <a:rPr lang="en-US" dirty="0"/>
              <a:t>Gradient ≈ 55 - 50 = 5 → Low gradient → No edge</a:t>
            </a:r>
          </a:p>
          <a:p>
            <a:pPr marL="50800" indent="0">
              <a:buNone/>
            </a:pPr>
            <a:endParaRPr lang="en-US" dirty="0"/>
          </a:p>
          <a:p>
            <a:pPr marL="50800" indent="0">
              <a:buNone/>
            </a:pPr>
            <a:endParaRPr lang="en-US" dirty="0"/>
          </a:p>
        </p:txBody>
      </p:sp>
    </p:spTree>
    <p:extLst>
      <p:ext uri="{BB962C8B-B14F-4D97-AF65-F5344CB8AC3E}">
        <p14:creationId xmlns:p14="http://schemas.microsoft.com/office/powerpoint/2010/main" val="2733297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19B7F-41AF-665C-1656-C70E74769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2CF32-3F3F-4E16-1DA9-5E9F1AFB4B4E}"/>
              </a:ext>
            </a:extLst>
          </p:cNvPr>
          <p:cNvSpPr>
            <a:spLocks noGrp="1"/>
          </p:cNvSpPr>
          <p:nvPr>
            <p:ph type="title"/>
          </p:nvPr>
        </p:nvSpPr>
        <p:spPr/>
        <p:txBody>
          <a:bodyPr/>
          <a:lstStyle/>
          <a:p>
            <a:r>
              <a:rPr lang="en-US" dirty="0"/>
              <a:t>Example (2D) - Gradient</a:t>
            </a:r>
          </a:p>
        </p:txBody>
      </p:sp>
      <p:sp>
        <p:nvSpPr>
          <p:cNvPr id="3" name="Slide Number Placeholder 2">
            <a:extLst>
              <a:ext uri="{FF2B5EF4-FFF2-40B4-BE49-F238E27FC236}">
                <a16:creationId xmlns:a16="http://schemas.microsoft.com/office/drawing/2014/main" id="{C8853051-9A16-1C19-8E70-F2C437000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4" name="Text Placeholder 3">
            <a:extLst>
              <a:ext uri="{FF2B5EF4-FFF2-40B4-BE49-F238E27FC236}">
                <a16:creationId xmlns:a16="http://schemas.microsoft.com/office/drawing/2014/main" id="{204FDAD4-3923-97DF-FCAD-4245B80399DA}"/>
              </a:ext>
            </a:extLst>
          </p:cNvPr>
          <p:cNvSpPr>
            <a:spLocks noGrp="1"/>
          </p:cNvSpPr>
          <p:nvPr>
            <p:ph type="body" idx="1"/>
          </p:nvPr>
        </p:nvSpPr>
        <p:spPr/>
        <p:txBody>
          <a:bodyPr>
            <a:noAutofit/>
          </a:bodyPr>
          <a:lstStyle/>
          <a:p>
            <a:pPr marL="50800" indent="0">
              <a:buNone/>
            </a:pPr>
            <a:r>
              <a:rPr lang="en-US" sz="1500" dirty="0"/>
              <a:t>In 2D Images: Gradient in X and Y Directions</a:t>
            </a:r>
          </a:p>
          <a:p>
            <a:pPr marL="50800" indent="0">
              <a:buNone/>
            </a:pPr>
            <a:r>
              <a:rPr lang="en-US" sz="1500" dirty="0"/>
              <a:t>Each pixel has 2 neighbors in X-direction (left-right) and 2 in Y-direction (top-bottom).</a:t>
            </a:r>
          </a:p>
          <a:p>
            <a:pPr marL="50800" indent="0">
              <a:buNone/>
            </a:pPr>
            <a:r>
              <a:rPr lang="en-US" sz="1500" b="1" dirty="0"/>
              <a:t>Gradient in X:</a:t>
            </a:r>
          </a:p>
          <a:p>
            <a:pPr marL="50800" indent="0">
              <a:buNone/>
            </a:pPr>
            <a:r>
              <a:rPr lang="en-US" sz="1500" dirty="0"/>
              <a:t>Gx = I(x, y+1) - I(x, y-1)</a:t>
            </a:r>
          </a:p>
          <a:p>
            <a:pPr marL="50800" indent="0">
              <a:buNone/>
            </a:pPr>
            <a:r>
              <a:rPr lang="en-US" sz="1500" b="1" dirty="0"/>
              <a:t>Gradient in Y:</a:t>
            </a:r>
          </a:p>
          <a:p>
            <a:pPr marL="50800" indent="0">
              <a:buNone/>
            </a:pPr>
            <a:r>
              <a:rPr lang="en-US" sz="1500" dirty="0"/>
              <a:t>Gy = I(x+1, y) - I(x-1, y)</a:t>
            </a:r>
          </a:p>
          <a:p>
            <a:pPr marL="50800" indent="0">
              <a:buNone/>
            </a:pPr>
            <a:endParaRPr lang="en-US" sz="1500" dirty="0"/>
          </a:p>
          <a:p>
            <a:pPr marL="50800" indent="0">
              <a:buNone/>
            </a:pPr>
            <a:r>
              <a:rPr lang="en-US" sz="1500" b="1" dirty="0"/>
              <a:t>Magnitude of gradient = √(Gx² + Gy²)</a:t>
            </a:r>
          </a:p>
          <a:p>
            <a:pPr marL="50800" indent="0">
              <a:buNone/>
            </a:pPr>
            <a:r>
              <a:rPr lang="en-US" sz="1500" b="1" dirty="0"/>
              <a:t>Direction = arctangent(Gy / Gx)</a:t>
            </a:r>
          </a:p>
          <a:p>
            <a:pPr marL="50800" indent="0">
              <a:buNone/>
            </a:pPr>
            <a:endParaRPr lang="en-US" sz="1500" dirty="0"/>
          </a:p>
          <a:p>
            <a:pPr marL="50800" indent="0">
              <a:buNone/>
            </a:pPr>
            <a:r>
              <a:rPr lang="en-US" sz="1500" dirty="0"/>
              <a:t>This tells us how strong the edge is, and in which direction it points.</a:t>
            </a:r>
          </a:p>
        </p:txBody>
      </p:sp>
      <p:pic>
        <p:nvPicPr>
          <p:cNvPr id="6" name="Picture 5">
            <a:extLst>
              <a:ext uri="{FF2B5EF4-FFF2-40B4-BE49-F238E27FC236}">
                <a16:creationId xmlns:a16="http://schemas.microsoft.com/office/drawing/2014/main" id="{B9CB0237-C3C6-9396-54A9-1415C9DC6F78}"/>
              </a:ext>
            </a:extLst>
          </p:cNvPr>
          <p:cNvPicPr>
            <a:picLocks noChangeAspect="1"/>
          </p:cNvPicPr>
          <p:nvPr/>
        </p:nvPicPr>
        <p:blipFill>
          <a:blip r:embed="rId2"/>
          <a:stretch>
            <a:fillRect/>
          </a:stretch>
        </p:blipFill>
        <p:spPr>
          <a:xfrm>
            <a:off x="6366508" y="3060835"/>
            <a:ext cx="3943900" cy="1324160"/>
          </a:xfrm>
          <a:prstGeom prst="rect">
            <a:avLst/>
          </a:prstGeom>
        </p:spPr>
      </p:pic>
    </p:spTree>
    <p:extLst>
      <p:ext uri="{BB962C8B-B14F-4D97-AF65-F5344CB8AC3E}">
        <p14:creationId xmlns:p14="http://schemas.microsoft.com/office/powerpoint/2010/main" val="2283482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718E5-12C5-88ED-EBD1-FAD8E44845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6EB506-619B-DFA9-4ACC-9AF78706BBF8}"/>
              </a:ext>
            </a:extLst>
          </p:cNvPr>
          <p:cNvSpPr>
            <a:spLocks noGrp="1"/>
          </p:cNvSpPr>
          <p:nvPr>
            <p:ph type="title"/>
          </p:nvPr>
        </p:nvSpPr>
        <p:spPr/>
        <p:txBody>
          <a:bodyPr/>
          <a:lstStyle/>
          <a:p>
            <a:r>
              <a:rPr lang="en-US" dirty="0"/>
              <a:t>Example (2D) - Gradient</a:t>
            </a:r>
          </a:p>
        </p:txBody>
      </p:sp>
      <p:sp>
        <p:nvSpPr>
          <p:cNvPr id="3" name="Slide Number Placeholder 2">
            <a:extLst>
              <a:ext uri="{FF2B5EF4-FFF2-40B4-BE49-F238E27FC236}">
                <a16:creationId xmlns:a16="http://schemas.microsoft.com/office/drawing/2014/main" id="{3D51154B-256B-B004-566B-8C1E46935C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4" name="Text Placeholder 3">
            <a:extLst>
              <a:ext uri="{FF2B5EF4-FFF2-40B4-BE49-F238E27FC236}">
                <a16:creationId xmlns:a16="http://schemas.microsoft.com/office/drawing/2014/main" id="{ADF34CBE-2886-4F30-0DC4-C0487820A625}"/>
              </a:ext>
            </a:extLst>
          </p:cNvPr>
          <p:cNvSpPr>
            <a:spLocks noGrp="1"/>
          </p:cNvSpPr>
          <p:nvPr>
            <p:ph type="body" idx="1"/>
          </p:nvPr>
        </p:nvSpPr>
        <p:spPr/>
        <p:txBody>
          <a:bodyPr>
            <a:noAutofit/>
          </a:bodyPr>
          <a:lstStyle/>
          <a:p>
            <a:pPr marL="50800" indent="0">
              <a:buNone/>
            </a:pPr>
            <a:r>
              <a:rPr lang="en-US" sz="1500" dirty="0"/>
              <a:t>We want to compute the gradient at the center pixel (100).</a:t>
            </a:r>
          </a:p>
          <a:p>
            <a:pPr marL="50800" indent="0">
              <a:buNone/>
            </a:pPr>
            <a:endParaRPr lang="en-US" sz="1500" dirty="0"/>
          </a:p>
          <a:p>
            <a:pPr marL="50800" indent="0">
              <a:buNone/>
            </a:pPr>
            <a:r>
              <a:rPr lang="en-US" sz="1500" dirty="0"/>
              <a:t>Gx = Right - Left = 150 - 50 = 100</a:t>
            </a:r>
          </a:p>
          <a:p>
            <a:pPr marL="50800" indent="0">
              <a:buNone/>
            </a:pPr>
            <a:r>
              <a:rPr lang="en-US" sz="1500" dirty="0"/>
              <a:t>Gy = Bottom - Top = 150 - 50 = 100</a:t>
            </a:r>
          </a:p>
          <a:p>
            <a:pPr marL="50800" indent="0">
              <a:buNone/>
            </a:pPr>
            <a:endParaRPr lang="en-US" sz="1500" dirty="0"/>
          </a:p>
          <a:p>
            <a:pPr marL="50800" indent="0">
              <a:buNone/>
            </a:pPr>
            <a:r>
              <a:rPr lang="en-US" sz="1500" dirty="0"/>
              <a:t>Now:</a:t>
            </a:r>
          </a:p>
          <a:p>
            <a:pPr marL="50800" indent="0">
              <a:buNone/>
            </a:pPr>
            <a:r>
              <a:rPr lang="en-US" sz="1500" dirty="0"/>
              <a:t>Magnitude = √(100² + 100²) = √20000 ≈ 141</a:t>
            </a:r>
          </a:p>
          <a:p>
            <a:pPr marL="50800" indent="0">
              <a:buNone/>
            </a:pPr>
            <a:r>
              <a:rPr lang="en-US" sz="1500" dirty="0"/>
              <a:t>Direction = arctan(1) = 45°</a:t>
            </a:r>
          </a:p>
          <a:p>
            <a:pPr marL="50800" indent="0">
              <a:buNone/>
            </a:pPr>
            <a:endParaRPr lang="en-US" sz="1500" dirty="0"/>
          </a:p>
          <a:p>
            <a:pPr marL="50800" indent="0">
              <a:buNone/>
            </a:pPr>
            <a:r>
              <a:rPr lang="en-US" sz="1500" dirty="0"/>
              <a:t>This means there's a strong edge going diagonally from top-left to bottom-right.</a:t>
            </a:r>
          </a:p>
        </p:txBody>
      </p:sp>
      <p:pic>
        <p:nvPicPr>
          <p:cNvPr id="6" name="Picture 5">
            <a:extLst>
              <a:ext uri="{FF2B5EF4-FFF2-40B4-BE49-F238E27FC236}">
                <a16:creationId xmlns:a16="http://schemas.microsoft.com/office/drawing/2014/main" id="{F0406C9B-3CCB-8301-EA51-2569F4A3C55F}"/>
              </a:ext>
            </a:extLst>
          </p:cNvPr>
          <p:cNvPicPr>
            <a:picLocks noChangeAspect="1"/>
          </p:cNvPicPr>
          <p:nvPr/>
        </p:nvPicPr>
        <p:blipFill>
          <a:blip r:embed="rId2"/>
          <a:stretch>
            <a:fillRect/>
          </a:stretch>
        </p:blipFill>
        <p:spPr>
          <a:xfrm>
            <a:off x="7529415" y="1960775"/>
            <a:ext cx="1400370" cy="876422"/>
          </a:xfrm>
          <a:prstGeom prst="rect">
            <a:avLst/>
          </a:prstGeom>
        </p:spPr>
      </p:pic>
    </p:spTree>
    <p:extLst>
      <p:ext uri="{BB962C8B-B14F-4D97-AF65-F5344CB8AC3E}">
        <p14:creationId xmlns:p14="http://schemas.microsoft.com/office/powerpoint/2010/main" val="4169967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B674-1296-0D12-05C1-ED0E9A7C0C9C}"/>
              </a:ext>
            </a:extLst>
          </p:cNvPr>
          <p:cNvSpPr>
            <a:spLocks noGrp="1"/>
          </p:cNvSpPr>
          <p:nvPr>
            <p:ph type="title"/>
          </p:nvPr>
        </p:nvSpPr>
        <p:spPr/>
        <p:txBody>
          <a:bodyPr/>
          <a:lstStyle/>
          <a:p>
            <a:r>
              <a:rPr lang="en-US" dirty="0"/>
              <a:t>Using Sobel Operator (More Stable than Simple Difference)</a:t>
            </a:r>
          </a:p>
        </p:txBody>
      </p:sp>
      <p:sp>
        <p:nvSpPr>
          <p:cNvPr id="3" name="Slide Number Placeholder 2">
            <a:extLst>
              <a:ext uri="{FF2B5EF4-FFF2-40B4-BE49-F238E27FC236}">
                <a16:creationId xmlns:a16="http://schemas.microsoft.com/office/drawing/2014/main" id="{FC6A3BBB-88FF-0A47-6300-07D756BD9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4" name="Text Placeholder 3">
            <a:extLst>
              <a:ext uri="{FF2B5EF4-FFF2-40B4-BE49-F238E27FC236}">
                <a16:creationId xmlns:a16="http://schemas.microsoft.com/office/drawing/2014/main" id="{D943A4C7-2974-5648-66F0-8C2E9E1AD44E}"/>
              </a:ext>
            </a:extLst>
          </p:cNvPr>
          <p:cNvSpPr>
            <a:spLocks noGrp="1"/>
          </p:cNvSpPr>
          <p:nvPr>
            <p:ph type="body" idx="1"/>
          </p:nvPr>
        </p:nvSpPr>
        <p:spPr/>
        <p:txBody>
          <a:bodyPr>
            <a:normAutofit fontScale="92500" lnSpcReduction="10000"/>
          </a:bodyPr>
          <a:lstStyle/>
          <a:p>
            <a:r>
              <a:rPr lang="en-US" dirty="0"/>
              <a:t>The Sobel Operator is a better way to calculate gradients. It uses </a:t>
            </a:r>
            <a:r>
              <a:rPr lang="en-US" b="1" dirty="0"/>
              <a:t>weighted differences</a:t>
            </a:r>
            <a:r>
              <a:rPr lang="en-US" dirty="0"/>
              <a:t>:</a:t>
            </a:r>
          </a:p>
          <a:p>
            <a:r>
              <a:rPr lang="en-US" dirty="0"/>
              <a:t>It combines:</a:t>
            </a:r>
          </a:p>
          <a:p>
            <a:pPr lvl="1"/>
            <a:r>
              <a:rPr lang="en-US" b="1" dirty="0"/>
              <a:t>Differentiation</a:t>
            </a:r>
            <a:r>
              <a:rPr lang="en-US" dirty="0"/>
              <a:t> (to detect edges)</a:t>
            </a:r>
          </a:p>
          <a:p>
            <a:pPr lvl="1"/>
            <a:r>
              <a:rPr lang="en-US" b="1" dirty="0"/>
              <a:t>Smoothing</a:t>
            </a:r>
            <a:r>
              <a:rPr lang="en-US" dirty="0"/>
              <a:t> (to reduce noise)</a:t>
            </a:r>
          </a:p>
          <a:p>
            <a:r>
              <a:rPr lang="en-US" dirty="0">
                <a:hlinkClick r:id="rId2"/>
              </a:rPr>
              <a:t>https://pyimagesearch.com/2021/05/12/image-gradients-with-opencv-sobel-and-scharr/</a:t>
            </a:r>
            <a:endParaRPr lang="en-US" dirty="0"/>
          </a:p>
          <a:p>
            <a:r>
              <a:rPr lang="en-US" b="1" dirty="0"/>
              <a:t>📌 Why Sobel is Better:</a:t>
            </a:r>
          </a:p>
          <a:p>
            <a:pPr lvl="1"/>
            <a:r>
              <a:rPr lang="en-US" dirty="0"/>
              <a:t>Sobel uses </a:t>
            </a:r>
            <a:r>
              <a:rPr lang="en-US" b="1" dirty="0"/>
              <a:t>all 9 pixels</a:t>
            </a:r>
            <a:r>
              <a:rPr lang="en-US" dirty="0"/>
              <a:t> around the target pixel → more context.</a:t>
            </a:r>
          </a:p>
          <a:p>
            <a:pPr lvl="1"/>
            <a:r>
              <a:rPr lang="en-US" dirty="0"/>
              <a:t>Sobel applies </a:t>
            </a:r>
            <a:r>
              <a:rPr lang="en-US" b="1" dirty="0"/>
              <a:t>weighted averaging</a:t>
            </a:r>
            <a:r>
              <a:rPr lang="en-US" dirty="0"/>
              <a:t> (center row has more weight).</a:t>
            </a:r>
          </a:p>
          <a:p>
            <a:pPr lvl="1"/>
            <a:r>
              <a:rPr lang="en-US" dirty="0"/>
              <a:t>This helps it </a:t>
            </a:r>
            <a:r>
              <a:rPr lang="en-US" b="1" dirty="0"/>
              <a:t>smooth out noise</a:t>
            </a:r>
            <a:r>
              <a:rPr lang="en-US" dirty="0"/>
              <a:t> and detect </a:t>
            </a:r>
            <a:r>
              <a:rPr lang="en-US" b="1" dirty="0"/>
              <a:t>sharper edges</a:t>
            </a:r>
            <a:r>
              <a:rPr lang="en-US" dirty="0"/>
              <a:t>.</a:t>
            </a:r>
          </a:p>
          <a:p>
            <a:endParaRPr lang="en-US" dirty="0"/>
          </a:p>
        </p:txBody>
      </p:sp>
    </p:spTree>
    <p:extLst>
      <p:ext uri="{BB962C8B-B14F-4D97-AF65-F5344CB8AC3E}">
        <p14:creationId xmlns:p14="http://schemas.microsoft.com/office/powerpoint/2010/main" val="1812131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C2D7-F46F-520E-B0BB-A8D2335D4FF5}"/>
              </a:ext>
            </a:extLst>
          </p:cNvPr>
          <p:cNvSpPr>
            <a:spLocks noGrp="1"/>
          </p:cNvSpPr>
          <p:nvPr>
            <p:ph type="title"/>
          </p:nvPr>
        </p:nvSpPr>
        <p:spPr/>
        <p:txBody>
          <a:bodyPr/>
          <a:lstStyle/>
          <a:p>
            <a:r>
              <a:rPr lang="en-US" dirty="0"/>
              <a:t>EXAMPLE – Naive Gradient Vs. Sobel</a:t>
            </a:r>
          </a:p>
        </p:txBody>
      </p:sp>
      <p:sp>
        <p:nvSpPr>
          <p:cNvPr id="3" name="Slide Number Placeholder 2">
            <a:extLst>
              <a:ext uri="{FF2B5EF4-FFF2-40B4-BE49-F238E27FC236}">
                <a16:creationId xmlns:a16="http://schemas.microsoft.com/office/drawing/2014/main" id="{8EBE1DD7-4CE4-7303-5745-3EB68A3916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4" name="Text Placeholder 3">
            <a:extLst>
              <a:ext uri="{FF2B5EF4-FFF2-40B4-BE49-F238E27FC236}">
                <a16:creationId xmlns:a16="http://schemas.microsoft.com/office/drawing/2014/main" id="{0806680C-68FC-0552-BB24-8BB9C3BD031C}"/>
              </a:ext>
            </a:extLst>
          </p:cNvPr>
          <p:cNvSpPr>
            <a:spLocks noGrp="1"/>
          </p:cNvSpPr>
          <p:nvPr>
            <p:ph type="body" idx="1"/>
          </p:nvPr>
        </p:nvSpPr>
        <p:spPr>
          <a:xfrm>
            <a:off x="838200" y="1849820"/>
            <a:ext cx="10515600" cy="4506529"/>
          </a:xfrm>
        </p:spPr>
        <p:txBody>
          <a:bodyPr/>
          <a:lstStyle/>
          <a:p>
            <a:pPr marL="50800" indent="0">
              <a:buNone/>
            </a:pPr>
            <a:endParaRPr lang="en-US" dirty="0"/>
          </a:p>
        </p:txBody>
      </p:sp>
      <p:pic>
        <p:nvPicPr>
          <p:cNvPr id="6" name="Picture 5">
            <a:extLst>
              <a:ext uri="{FF2B5EF4-FFF2-40B4-BE49-F238E27FC236}">
                <a16:creationId xmlns:a16="http://schemas.microsoft.com/office/drawing/2014/main" id="{33C303FC-B6AC-00F6-A820-FD5B9DDC4666}"/>
              </a:ext>
            </a:extLst>
          </p:cNvPr>
          <p:cNvPicPr>
            <a:picLocks noChangeAspect="1"/>
          </p:cNvPicPr>
          <p:nvPr/>
        </p:nvPicPr>
        <p:blipFill>
          <a:blip r:embed="rId2"/>
          <a:stretch>
            <a:fillRect/>
          </a:stretch>
        </p:blipFill>
        <p:spPr>
          <a:xfrm>
            <a:off x="903419" y="1848105"/>
            <a:ext cx="6458851" cy="2676899"/>
          </a:xfrm>
          <a:prstGeom prst="rect">
            <a:avLst/>
          </a:prstGeom>
        </p:spPr>
      </p:pic>
      <p:pic>
        <p:nvPicPr>
          <p:cNvPr id="8" name="Picture 7">
            <a:extLst>
              <a:ext uri="{FF2B5EF4-FFF2-40B4-BE49-F238E27FC236}">
                <a16:creationId xmlns:a16="http://schemas.microsoft.com/office/drawing/2014/main" id="{B2DCDB04-BBAD-EBA1-0640-4A8506102DFA}"/>
              </a:ext>
            </a:extLst>
          </p:cNvPr>
          <p:cNvPicPr>
            <a:picLocks noChangeAspect="1"/>
          </p:cNvPicPr>
          <p:nvPr/>
        </p:nvPicPr>
        <p:blipFill>
          <a:blip r:embed="rId3"/>
          <a:stretch>
            <a:fillRect/>
          </a:stretch>
        </p:blipFill>
        <p:spPr>
          <a:xfrm>
            <a:off x="838200" y="4397169"/>
            <a:ext cx="3991532" cy="1800476"/>
          </a:xfrm>
          <a:prstGeom prst="rect">
            <a:avLst/>
          </a:prstGeom>
        </p:spPr>
      </p:pic>
      <p:pic>
        <p:nvPicPr>
          <p:cNvPr id="10" name="Picture 9">
            <a:extLst>
              <a:ext uri="{FF2B5EF4-FFF2-40B4-BE49-F238E27FC236}">
                <a16:creationId xmlns:a16="http://schemas.microsoft.com/office/drawing/2014/main" id="{A4A40913-A808-952A-8146-477CFAD746C4}"/>
              </a:ext>
            </a:extLst>
          </p:cNvPr>
          <p:cNvPicPr>
            <a:picLocks noChangeAspect="1"/>
          </p:cNvPicPr>
          <p:nvPr/>
        </p:nvPicPr>
        <p:blipFill>
          <a:blip r:embed="rId4"/>
          <a:stretch>
            <a:fillRect/>
          </a:stretch>
        </p:blipFill>
        <p:spPr>
          <a:xfrm>
            <a:off x="7606282" y="3768431"/>
            <a:ext cx="3600953" cy="2429214"/>
          </a:xfrm>
          <a:prstGeom prst="rect">
            <a:avLst/>
          </a:prstGeom>
        </p:spPr>
      </p:pic>
      <p:sp>
        <p:nvSpPr>
          <p:cNvPr id="12" name="TextBox 11">
            <a:extLst>
              <a:ext uri="{FF2B5EF4-FFF2-40B4-BE49-F238E27FC236}">
                <a16:creationId xmlns:a16="http://schemas.microsoft.com/office/drawing/2014/main" id="{ACE47770-B602-6F90-0F44-7A1F8A90874C}"/>
              </a:ext>
            </a:extLst>
          </p:cNvPr>
          <p:cNvSpPr txBox="1"/>
          <p:nvPr/>
        </p:nvSpPr>
        <p:spPr>
          <a:xfrm>
            <a:off x="735724" y="1196091"/>
            <a:ext cx="10471511" cy="523220"/>
          </a:xfrm>
          <a:prstGeom prst="rect">
            <a:avLst/>
          </a:prstGeom>
          <a:noFill/>
        </p:spPr>
        <p:txBody>
          <a:bodyPr wrap="square">
            <a:spAutoFit/>
          </a:bodyPr>
          <a:lstStyle/>
          <a:p>
            <a:r>
              <a:rPr lang="en-US" dirty="0"/>
              <a:t>Imagine trying to detect a crack in a wall using just your </a:t>
            </a:r>
            <a:r>
              <a:rPr lang="en-US" b="1" dirty="0"/>
              <a:t>left and right view</a:t>
            </a:r>
            <a:r>
              <a:rPr lang="en-US" dirty="0"/>
              <a:t> (simple gradient) vs. using a </a:t>
            </a:r>
            <a:r>
              <a:rPr lang="en-US" b="1" dirty="0"/>
              <a:t>360-degree scan</a:t>
            </a:r>
            <a:r>
              <a:rPr lang="en-US" dirty="0"/>
              <a:t> with depth sensors (Sobel). Which one gives a better idea of where the crack begins and ends?</a:t>
            </a:r>
          </a:p>
        </p:txBody>
      </p:sp>
    </p:spTree>
    <p:extLst>
      <p:ext uri="{BB962C8B-B14F-4D97-AF65-F5344CB8AC3E}">
        <p14:creationId xmlns:p14="http://schemas.microsoft.com/office/powerpoint/2010/main" val="3944696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6710A-EE38-5180-4FCB-4F14515CE9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A93CE6-CFDD-5E81-5601-DF07C4328D66}"/>
              </a:ext>
            </a:extLst>
          </p:cNvPr>
          <p:cNvSpPr>
            <a:spLocks noGrp="1"/>
          </p:cNvSpPr>
          <p:nvPr>
            <p:ph type="title"/>
          </p:nvPr>
        </p:nvSpPr>
        <p:spPr/>
        <p:txBody>
          <a:bodyPr/>
          <a:lstStyle/>
          <a:p>
            <a:r>
              <a:rPr lang="en-US" dirty="0"/>
              <a:t>EXAMPLE – Naive Gradient Vs. Sobel</a:t>
            </a:r>
          </a:p>
        </p:txBody>
      </p:sp>
      <p:sp>
        <p:nvSpPr>
          <p:cNvPr id="3" name="Slide Number Placeholder 2">
            <a:extLst>
              <a:ext uri="{FF2B5EF4-FFF2-40B4-BE49-F238E27FC236}">
                <a16:creationId xmlns:a16="http://schemas.microsoft.com/office/drawing/2014/main" id="{4A489A1C-B59E-28A9-D11B-F532D3500F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6" name="Picture 5">
            <a:extLst>
              <a:ext uri="{FF2B5EF4-FFF2-40B4-BE49-F238E27FC236}">
                <a16:creationId xmlns:a16="http://schemas.microsoft.com/office/drawing/2014/main" id="{E21F5DE9-F6B5-7C99-34F8-995B59793D53}"/>
              </a:ext>
            </a:extLst>
          </p:cNvPr>
          <p:cNvPicPr>
            <a:picLocks noChangeAspect="1"/>
          </p:cNvPicPr>
          <p:nvPr/>
        </p:nvPicPr>
        <p:blipFill>
          <a:blip r:embed="rId2"/>
          <a:stretch>
            <a:fillRect/>
          </a:stretch>
        </p:blipFill>
        <p:spPr>
          <a:xfrm>
            <a:off x="367391" y="1391210"/>
            <a:ext cx="6458851" cy="2676899"/>
          </a:xfrm>
          <a:prstGeom prst="rect">
            <a:avLst/>
          </a:prstGeom>
        </p:spPr>
      </p:pic>
      <p:pic>
        <p:nvPicPr>
          <p:cNvPr id="7" name="Picture 6">
            <a:extLst>
              <a:ext uri="{FF2B5EF4-FFF2-40B4-BE49-F238E27FC236}">
                <a16:creationId xmlns:a16="http://schemas.microsoft.com/office/drawing/2014/main" id="{ADF91F2C-1A73-7E66-DC1F-98AA49B44360}"/>
              </a:ext>
            </a:extLst>
          </p:cNvPr>
          <p:cNvPicPr>
            <a:picLocks noChangeAspect="1"/>
          </p:cNvPicPr>
          <p:nvPr/>
        </p:nvPicPr>
        <p:blipFill>
          <a:blip r:embed="rId3"/>
          <a:stretch>
            <a:fillRect/>
          </a:stretch>
        </p:blipFill>
        <p:spPr>
          <a:xfrm>
            <a:off x="367391" y="4443027"/>
            <a:ext cx="1295581" cy="809738"/>
          </a:xfrm>
          <a:prstGeom prst="rect">
            <a:avLst/>
          </a:prstGeom>
        </p:spPr>
      </p:pic>
      <p:sp>
        <p:nvSpPr>
          <p:cNvPr id="11" name="TextBox 10">
            <a:extLst>
              <a:ext uri="{FF2B5EF4-FFF2-40B4-BE49-F238E27FC236}">
                <a16:creationId xmlns:a16="http://schemas.microsoft.com/office/drawing/2014/main" id="{F086C330-5EAE-680D-9FFD-8321579C1D38}"/>
              </a:ext>
            </a:extLst>
          </p:cNvPr>
          <p:cNvSpPr txBox="1"/>
          <p:nvPr/>
        </p:nvSpPr>
        <p:spPr>
          <a:xfrm>
            <a:off x="1744718" y="4452546"/>
            <a:ext cx="6096000" cy="1600438"/>
          </a:xfrm>
          <a:prstGeom prst="rect">
            <a:avLst/>
          </a:prstGeom>
          <a:noFill/>
        </p:spPr>
        <p:txBody>
          <a:bodyPr wrap="square">
            <a:spAutoFit/>
          </a:bodyPr>
          <a:lstStyle/>
          <a:p>
            <a:r>
              <a:rPr lang="en-US" dirty="0"/>
              <a:t>Top-left corner of the 3×3 window:</a:t>
            </a:r>
          </a:p>
          <a:p>
            <a:r>
              <a:rPr lang="en-US" dirty="0"/>
              <a:t>(1,1) to (3,3)</a:t>
            </a:r>
          </a:p>
          <a:p>
            <a:endParaRPr lang="en-US" dirty="0"/>
          </a:p>
          <a:p>
            <a:r>
              <a:rPr lang="en-US" dirty="0"/>
              <a:t>Values:</a:t>
            </a:r>
          </a:p>
          <a:p>
            <a:r>
              <a:rPr lang="en-US" dirty="0"/>
              <a:t>10   10   200</a:t>
            </a:r>
          </a:p>
          <a:p>
            <a:r>
              <a:rPr lang="en-US" dirty="0"/>
              <a:t>10   10   200</a:t>
            </a:r>
          </a:p>
          <a:p>
            <a:r>
              <a:rPr lang="en-US" dirty="0"/>
              <a:t>10   10   200</a:t>
            </a:r>
          </a:p>
        </p:txBody>
      </p:sp>
      <p:sp>
        <p:nvSpPr>
          <p:cNvPr id="14" name="TextBox 13">
            <a:extLst>
              <a:ext uri="{FF2B5EF4-FFF2-40B4-BE49-F238E27FC236}">
                <a16:creationId xmlns:a16="http://schemas.microsoft.com/office/drawing/2014/main" id="{C7C35008-5275-E002-E3A5-5ECC2835B787}"/>
              </a:ext>
            </a:extLst>
          </p:cNvPr>
          <p:cNvSpPr txBox="1"/>
          <p:nvPr/>
        </p:nvSpPr>
        <p:spPr>
          <a:xfrm>
            <a:off x="4874464" y="4443027"/>
            <a:ext cx="6096000" cy="2031325"/>
          </a:xfrm>
          <a:prstGeom prst="rect">
            <a:avLst/>
          </a:prstGeom>
          <a:noFill/>
        </p:spPr>
        <p:txBody>
          <a:bodyPr wrap="square">
            <a:spAutoFit/>
          </a:bodyPr>
          <a:lstStyle/>
          <a:p>
            <a:r>
              <a:rPr lang="en-US" dirty="0" err="1"/>
              <a:t>Gx_sobel</a:t>
            </a:r>
            <a:r>
              <a:rPr lang="en-US" dirty="0"/>
              <a:t> = (-1*10 + 0*10 + 1*200) +</a:t>
            </a:r>
          </a:p>
          <a:p>
            <a:r>
              <a:rPr lang="en-US" dirty="0"/>
              <a:t>           (-2*10 + 0*10 + 2*200) +</a:t>
            </a:r>
          </a:p>
          <a:p>
            <a:r>
              <a:rPr lang="en-US" dirty="0"/>
              <a:t>           (-1*10 + 0*10 + 1*200)</a:t>
            </a:r>
          </a:p>
          <a:p>
            <a:endParaRPr lang="en-US" dirty="0"/>
          </a:p>
          <a:p>
            <a:r>
              <a:rPr lang="en-US" dirty="0"/>
              <a:t>         = (-10 + 0 + 200) +</a:t>
            </a:r>
          </a:p>
          <a:p>
            <a:r>
              <a:rPr lang="en-US" dirty="0"/>
              <a:t>           (-20 + 0 + 400) +</a:t>
            </a:r>
          </a:p>
          <a:p>
            <a:r>
              <a:rPr lang="en-US" dirty="0"/>
              <a:t>           (-10 + 0 + 200)</a:t>
            </a:r>
          </a:p>
          <a:p>
            <a:endParaRPr lang="en-US" dirty="0"/>
          </a:p>
          <a:p>
            <a:r>
              <a:rPr lang="en-US" dirty="0"/>
              <a:t>         = (190) + (380) + (190) = **760**</a:t>
            </a:r>
          </a:p>
        </p:txBody>
      </p:sp>
      <p:sp>
        <p:nvSpPr>
          <p:cNvPr id="16" name="TextBox 15">
            <a:extLst>
              <a:ext uri="{FF2B5EF4-FFF2-40B4-BE49-F238E27FC236}">
                <a16:creationId xmlns:a16="http://schemas.microsoft.com/office/drawing/2014/main" id="{0789026B-7F13-BF97-9323-842779F7955E}"/>
              </a:ext>
            </a:extLst>
          </p:cNvPr>
          <p:cNvSpPr txBox="1"/>
          <p:nvPr/>
        </p:nvSpPr>
        <p:spPr>
          <a:xfrm>
            <a:off x="7761663" y="1921254"/>
            <a:ext cx="6096000" cy="1384995"/>
          </a:xfrm>
          <a:prstGeom prst="rect">
            <a:avLst/>
          </a:prstGeom>
          <a:noFill/>
        </p:spPr>
        <p:txBody>
          <a:bodyPr wrap="square">
            <a:spAutoFit/>
          </a:bodyPr>
          <a:lstStyle/>
          <a:p>
            <a:r>
              <a:rPr lang="en-US" dirty="0" err="1"/>
              <a:t>Gy_sobel</a:t>
            </a:r>
            <a:r>
              <a:rPr lang="en-US" dirty="0"/>
              <a:t> = (-1*10 + -2*10 + -1*200) +</a:t>
            </a:r>
          </a:p>
          <a:p>
            <a:r>
              <a:rPr lang="en-US" dirty="0"/>
              <a:t>            (0*10  + 0*10  + 0*200) +</a:t>
            </a:r>
          </a:p>
          <a:p>
            <a:r>
              <a:rPr lang="en-US" dirty="0"/>
              <a:t>            (+1*10 + 2*10  + 1*200)</a:t>
            </a:r>
          </a:p>
          <a:p>
            <a:endParaRPr lang="en-US" dirty="0"/>
          </a:p>
          <a:p>
            <a:r>
              <a:rPr lang="en-US" dirty="0"/>
              <a:t>         = (-10 -20 -200) + (0) + (10 + 20 + 200)</a:t>
            </a:r>
          </a:p>
          <a:p>
            <a:r>
              <a:rPr lang="en-US" dirty="0"/>
              <a:t>         = (-230) + 0 + (230) = **0**</a:t>
            </a:r>
          </a:p>
        </p:txBody>
      </p:sp>
      <p:pic>
        <p:nvPicPr>
          <p:cNvPr id="20" name="Picture 19">
            <a:extLst>
              <a:ext uri="{FF2B5EF4-FFF2-40B4-BE49-F238E27FC236}">
                <a16:creationId xmlns:a16="http://schemas.microsoft.com/office/drawing/2014/main" id="{879814E5-F923-441B-428C-0C2C95547628}"/>
              </a:ext>
            </a:extLst>
          </p:cNvPr>
          <p:cNvPicPr>
            <a:picLocks noChangeAspect="1"/>
          </p:cNvPicPr>
          <p:nvPr/>
        </p:nvPicPr>
        <p:blipFill>
          <a:blip r:embed="rId4"/>
          <a:stretch>
            <a:fillRect/>
          </a:stretch>
        </p:blipFill>
        <p:spPr>
          <a:xfrm>
            <a:off x="8465117" y="3573824"/>
            <a:ext cx="2981741" cy="838317"/>
          </a:xfrm>
          <a:prstGeom prst="rect">
            <a:avLst/>
          </a:prstGeom>
        </p:spPr>
      </p:pic>
    </p:spTree>
    <p:extLst>
      <p:ext uri="{BB962C8B-B14F-4D97-AF65-F5344CB8AC3E}">
        <p14:creationId xmlns:p14="http://schemas.microsoft.com/office/powerpoint/2010/main" val="3281269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73078-FCD9-1061-2EF3-6D600F1907C5}"/>
              </a:ext>
            </a:extLst>
          </p:cNvPr>
          <p:cNvSpPr>
            <a:spLocks noGrp="1"/>
          </p:cNvSpPr>
          <p:nvPr>
            <p:ph type="title"/>
          </p:nvPr>
        </p:nvSpPr>
        <p:spPr/>
        <p:txBody>
          <a:bodyPr/>
          <a:lstStyle/>
          <a:p>
            <a:r>
              <a:rPr lang="en-US" dirty="0"/>
              <a:t>EXAMPLE – Naive Gradient Vs. Sobel</a:t>
            </a:r>
          </a:p>
        </p:txBody>
      </p:sp>
      <p:sp>
        <p:nvSpPr>
          <p:cNvPr id="3" name="Slide Number Placeholder 2">
            <a:extLst>
              <a:ext uri="{FF2B5EF4-FFF2-40B4-BE49-F238E27FC236}">
                <a16:creationId xmlns:a16="http://schemas.microsoft.com/office/drawing/2014/main" id="{7EFD2C5F-A61C-53BE-6B0F-3FF13B5BC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graphicFrame>
        <p:nvGraphicFramePr>
          <p:cNvPr id="5" name="Table 4">
            <a:extLst>
              <a:ext uri="{FF2B5EF4-FFF2-40B4-BE49-F238E27FC236}">
                <a16:creationId xmlns:a16="http://schemas.microsoft.com/office/drawing/2014/main" id="{72B664B1-21E9-75CC-3119-267194303EC2}"/>
              </a:ext>
            </a:extLst>
          </p:cNvPr>
          <p:cNvGraphicFramePr>
            <a:graphicFrameLocks noGrp="1"/>
          </p:cNvGraphicFramePr>
          <p:nvPr/>
        </p:nvGraphicFramePr>
        <p:xfrm>
          <a:off x="838200" y="3239294"/>
          <a:ext cx="10515600" cy="1524000"/>
        </p:xfrm>
        <a:graphic>
          <a:graphicData uri="http://schemas.openxmlformats.org/drawingml/2006/table">
            <a:tbl>
              <a:tblPr/>
              <a:tblGrid>
                <a:gridCol w="5257800">
                  <a:extLst>
                    <a:ext uri="{9D8B030D-6E8A-4147-A177-3AD203B41FA5}">
                      <a16:colId xmlns:a16="http://schemas.microsoft.com/office/drawing/2014/main" val="1355814364"/>
                    </a:ext>
                  </a:extLst>
                </a:gridCol>
                <a:gridCol w="5257800">
                  <a:extLst>
                    <a:ext uri="{9D8B030D-6E8A-4147-A177-3AD203B41FA5}">
                      <a16:colId xmlns:a16="http://schemas.microsoft.com/office/drawing/2014/main" val="2372658207"/>
                    </a:ext>
                  </a:extLst>
                </a:gridCol>
              </a:tblGrid>
              <a:tr h="0">
                <a:tc>
                  <a:txBody>
                    <a:bodyPr/>
                    <a:lstStyle/>
                    <a:p>
                      <a:r>
                        <a:rPr lang="en-US"/>
                        <a:t>Sobel (760)</a:t>
                      </a:r>
                    </a:p>
                  </a:txBody>
                  <a:tcPr anchor="ctr">
                    <a:lnL>
                      <a:noFill/>
                    </a:lnL>
                    <a:lnR>
                      <a:noFill/>
                    </a:lnR>
                    <a:lnT>
                      <a:noFill/>
                    </a:lnT>
                    <a:lnB>
                      <a:noFill/>
                    </a:lnB>
                    <a:noFill/>
                  </a:tcPr>
                </a:tc>
                <a:tc>
                  <a:txBody>
                    <a:bodyPr/>
                    <a:lstStyle/>
                    <a:p>
                      <a:r>
                        <a:rPr lang="en-US"/>
                        <a:t>Simple Difference (190)</a:t>
                      </a:r>
                    </a:p>
                  </a:txBody>
                  <a:tcPr anchor="ctr">
                    <a:lnL>
                      <a:noFill/>
                    </a:lnL>
                    <a:lnR>
                      <a:noFill/>
                    </a:lnR>
                    <a:lnT>
                      <a:noFill/>
                    </a:lnT>
                    <a:lnB>
                      <a:noFill/>
                    </a:lnB>
                    <a:noFill/>
                  </a:tcPr>
                </a:tc>
                <a:extLst>
                  <a:ext uri="{0D108BD9-81ED-4DB2-BD59-A6C34878D82A}">
                    <a16:rowId xmlns:a16="http://schemas.microsoft.com/office/drawing/2014/main" val="2947155976"/>
                  </a:ext>
                </a:extLst>
              </a:tr>
              <a:tr h="0">
                <a:tc>
                  <a:txBody>
                    <a:bodyPr/>
                    <a:lstStyle/>
                    <a:p>
                      <a:r>
                        <a:rPr lang="en-US"/>
                        <a:t>Uses </a:t>
                      </a:r>
                      <a:r>
                        <a:rPr lang="en-US" b="1"/>
                        <a:t>multiple pixels</a:t>
                      </a:r>
                      <a:endParaRPr lang="en-US"/>
                    </a:p>
                  </a:txBody>
                  <a:tcPr anchor="ctr">
                    <a:lnL>
                      <a:noFill/>
                    </a:lnL>
                    <a:lnR>
                      <a:noFill/>
                    </a:lnR>
                    <a:lnT>
                      <a:noFill/>
                    </a:lnT>
                    <a:lnB>
                      <a:noFill/>
                    </a:lnB>
                    <a:noFill/>
                  </a:tcPr>
                </a:tc>
                <a:tc>
                  <a:txBody>
                    <a:bodyPr/>
                    <a:lstStyle/>
                    <a:p>
                      <a:r>
                        <a:rPr lang="en-US" dirty="0"/>
                        <a:t>Uses only 2 pixels</a:t>
                      </a:r>
                    </a:p>
                  </a:txBody>
                  <a:tcPr anchor="ctr">
                    <a:lnL>
                      <a:noFill/>
                    </a:lnL>
                    <a:lnR>
                      <a:noFill/>
                    </a:lnR>
                    <a:lnT>
                      <a:noFill/>
                    </a:lnT>
                    <a:lnB>
                      <a:noFill/>
                    </a:lnB>
                    <a:noFill/>
                  </a:tcPr>
                </a:tc>
                <a:extLst>
                  <a:ext uri="{0D108BD9-81ED-4DB2-BD59-A6C34878D82A}">
                    <a16:rowId xmlns:a16="http://schemas.microsoft.com/office/drawing/2014/main" val="672805418"/>
                  </a:ext>
                </a:extLst>
              </a:tr>
              <a:tr h="0">
                <a:tc>
                  <a:txBody>
                    <a:bodyPr/>
                    <a:lstStyle/>
                    <a:p>
                      <a:r>
                        <a:rPr lang="en-US"/>
                        <a:t>Adds </a:t>
                      </a:r>
                      <a:r>
                        <a:rPr lang="en-US" b="1"/>
                        <a:t>weight to neighbors</a:t>
                      </a:r>
                      <a:endParaRPr lang="en-US"/>
                    </a:p>
                  </a:txBody>
                  <a:tcPr anchor="ctr">
                    <a:lnL>
                      <a:noFill/>
                    </a:lnL>
                    <a:lnR>
                      <a:noFill/>
                    </a:lnR>
                    <a:lnT>
                      <a:noFill/>
                    </a:lnT>
                    <a:lnB>
                      <a:noFill/>
                    </a:lnB>
                    <a:noFill/>
                  </a:tcPr>
                </a:tc>
                <a:tc>
                  <a:txBody>
                    <a:bodyPr/>
                    <a:lstStyle/>
                    <a:p>
                      <a:r>
                        <a:rPr lang="en-US"/>
                        <a:t>No context awareness</a:t>
                      </a:r>
                    </a:p>
                  </a:txBody>
                  <a:tcPr anchor="ctr">
                    <a:lnL>
                      <a:noFill/>
                    </a:lnL>
                    <a:lnR>
                      <a:noFill/>
                    </a:lnR>
                    <a:lnT>
                      <a:noFill/>
                    </a:lnT>
                    <a:lnB>
                      <a:noFill/>
                    </a:lnB>
                    <a:noFill/>
                  </a:tcPr>
                </a:tc>
                <a:extLst>
                  <a:ext uri="{0D108BD9-81ED-4DB2-BD59-A6C34878D82A}">
                    <a16:rowId xmlns:a16="http://schemas.microsoft.com/office/drawing/2014/main" val="1620344331"/>
                  </a:ext>
                </a:extLst>
              </a:tr>
              <a:tr h="0">
                <a:tc>
                  <a:txBody>
                    <a:bodyPr/>
                    <a:lstStyle/>
                    <a:p>
                      <a:r>
                        <a:rPr lang="en-US"/>
                        <a:t>Emphasizes </a:t>
                      </a:r>
                      <a:r>
                        <a:rPr lang="en-US" b="1"/>
                        <a:t>structure and direction</a:t>
                      </a:r>
                      <a:endParaRPr lang="en-US"/>
                    </a:p>
                  </a:txBody>
                  <a:tcPr anchor="ctr">
                    <a:lnL>
                      <a:noFill/>
                    </a:lnL>
                    <a:lnR>
                      <a:noFill/>
                    </a:lnR>
                    <a:lnT>
                      <a:noFill/>
                    </a:lnT>
                    <a:lnB>
                      <a:noFill/>
                    </a:lnB>
                    <a:noFill/>
                  </a:tcPr>
                </a:tc>
                <a:tc>
                  <a:txBody>
                    <a:bodyPr/>
                    <a:lstStyle/>
                    <a:p>
                      <a:r>
                        <a:rPr lang="en-US"/>
                        <a:t>Only abrupt change</a:t>
                      </a:r>
                    </a:p>
                  </a:txBody>
                  <a:tcPr anchor="ctr">
                    <a:lnL>
                      <a:noFill/>
                    </a:lnL>
                    <a:lnR>
                      <a:noFill/>
                    </a:lnR>
                    <a:lnT>
                      <a:noFill/>
                    </a:lnT>
                    <a:lnB>
                      <a:noFill/>
                    </a:lnB>
                    <a:noFill/>
                  </a:tcPr>
                </a:tc>
                <a:extLst>
                  <a:ext uri="{0D108BD9-81ED-4DB2-BD59-A6C34878D82A}">
                    <a16:rowId xmlns:a16="http://schemas.microsoft.com/office/drawing/2014/main" val="1369233454"/>
                  </a:ext>
                </a:extLst>
              </a:tr>
              <a:tr h="0">
                <a:tc>
                  <a:txBody>
                    <a:bodyPr/>
                    <a:lstStyle/>
                    <a:p>
                      <a:r>
                        <a:rPr lang="en-US"/>
                        <a:t>Better at finding </a:t>
                      </a:r>
                      <a:r>
                        <a:rPr lang="en-US" b="1"/>
                        <a:t>real edges</a:t>
                      </a:r>
                      <a:endParaRPr lang="en-US"/>
                    </a:p>
                  </a:txBody>
                  <a:tcPr anchor="ctr">
                    <a:lnL>
                      <a:noFill/>
                    </a:lnL>
                    <a:lnR>
                      <a:noFill/>
                    </a:lnR>
                    <a:lnT>
                      <a:noFill/>
                    </a:lnT>
                    <a:lnB>
                      <a:noFill/>
                    </a:lnB>
                    <a:noFill/>
                  </a:tcPr>
                </a:tc>
                <a:tc>
                  <a:txBody>
                    <a:bodyPr/>
                    <a:lstStyle/>
                    <a:p>
                      <a:r>
                        <a:rPr lang="en-US" dirty="0"/>
                        <a:t>Sensitive to noise</a:t>
                      </a:r>
                    </a:p>
                  </a:txBody>
                  <a:tcPr anchor="ctr">
                    <a:lnL>
                      <a:noFill/>
                    </a:lnL>
                    <a:lnR>
                      <a:noFill/>
                    </a:lnR>
                    <a:lnT>
                      <a:noFill/>
                    </a:lnT>
                    <a:lnB>
                      <a:noFill/>
                    </a:lnB>
                    <a:noFill/>
                  </a:tcPr>
                </a:tc>
                <a:extLst>
                  <a:ext uri="{0D108BD9-81ED-4DB2-BD59-A6C34878D82A}">
                    <a16:rowId xmlns:a16="http://schemas.microsoft.com/office/drawing/2014/main" val="3130082692"/>
                  </a:ext>
                </a:extLst>
              </a:tr>
            </a:tbl>
          </a:graphicData>
        </a:graphic>
      </p:graphicFrame>
    </p:spTree>
    <p:extLst>
      <p:ext uri="{BB962C8B-B14F-4D97-AF65-F5344CB8AC3E}">
        <p14:creationId xmlns:p14="http://schemas.microsoft.com/office/powerpoint/2010/main" val="3404516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A09A2-879A-F5C9-4C7A-76E179BF6362}"/>
              </a:ext>
            </a:extLst>
          </p:cNvPr>
          <p:cNvSpPr>
            <a:spLocks noGrp="1"/>
          </p:cNvSpPr>
          <p:nvPr>
            <p:ph type="title"/>
          </p:nvPr>
        </p:nvSpPr>
        <p:spPr/>
        <p:txBody>
          <a:bodyPr/>
          <a:lstStyle/>
          <a:p>
            <a:r>
              <a:rPr lang="en-US" dirty="0"/>
              <a:t>Prewitt kernels</a:t>
            </a:r>
          </a:p>
        </p:txBody>
      </p:sp>
      <p:sp>
        <p:nvSpPr>
          <p:cNvPr id="3" name="Slide Number Placeholder 2">
            <a:extLst>
              <a:ext uri="{FF2B5EF4-FFF2-40B4-BE49-F238E27FC236}">
                <a16:creationId xmlns:a16="http://schemas.microsoft.com/office/drawing/2014/main" id="{98D3DE09-3383-C2A6-0CF1-3011A762E6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4" name="Text Placeholder 3">
            <a:extLst>
              <a:ext uri="{FF2B5EF4-FFF2-40B4-BE49-F238E27FC236}">
                <a16:creationId xmlns:a16="http://schemas.microsoft.com/office/drawing/2014/main" id="{C9D3009F-F798-5209-959D-A9C091498C28}"/>
              </a:ext>
            </a:extLst>
          </p:cNvPr>
          <p:cNvSpPr>
            <a:spLocks noGrp="1"/>
          </p:cNvSpPr>
          <p:nvPr>
            <p:ph type="body" idx="1"/>
          </p:nvPr>
        </p:nvSpPr>
        <p:spPr>
          <a:xfrm>
            <a:off x="838200" y="1643368"/>
            <a:ext cx="10515600" cy="4441500"/>
          </a:xfrm>
        </p:spPr>
        <p:txBody>
          <a:bodyPr/>
          <a:lstStyle/>
          <a:p>
            <a:pPr marL="50800" indent="0">
              <a:buNone/>
            </a:pPr>
            <a:r>
              <a:rPr lang="en-US" dirty="0"/>
              <a:t>The </a:t>
            </a:r>
            <a:r>
              <a:rPr lang="en-US" b="1" dirty="0"/>
              <a:t>Prewitt operator</a:t>
            </a:r>
            <a:r>
              <a:rPr lang="en-US" dirty="0"/>
              <a:t> is used to </a:t>
            </a:r>
            <a:r>
              <a:rPr lang="en-US" b="1" dirty="0"/>
              <a:t>estimate the gradient of the image intensity function</a:t>
            </a:r>
            <a:r>
              <a:rPr lang="en-US" dirty="0"/>
              <a:t>. It detects edges by looking at </a:t>
            </a:r>
            <a:r>
              <a:rPr lang="en-US" b="1" dirty="0"/>
              <a:t>changes in brightness</a:t>
            </a:r>
            <a:r>
              <a:rPr lang="en-US" dirty="0"/>
              <a:t> in </a:t>
            </a:r>
            <a:r>
              <a:rPr lang="en-US" b="1" dirty="0"/>
              <a:t>horizontal and vertical</a:t>
            </a:r>
            <a:r>
              <a:rPr lang="en-US" dirty="0"/>
              <a:t> directions.</a:t>
            </a:r>
          </a:p>
          <a:p>
            <a:pPr marL="50800" indent="0">
              <a:buNone/>
            </a:pPr>
            <a:endParaRPr lang="en-US" dirty="0"/>
          </a:p>
        </p:txBody>
      </p:sp>
      <p:pic>
        <p:nvPicPr>
          <p:cNvPr id="6" name="Picture 5">
            <a:extLst>
              <a:ext uri="{FF2B5EF4-FFF2-40B4-BE49-F238E27FC236}">
                <a16:creationId xmlns:a16="http://schemas.microsoft.com/office/drawing/2014/main" id="{0EBF6C34-8994-B235-8137-539C2A409C3F}"/>
              </a:ext>
            </a:extLst>
          </p:cNvPr>
          <p:cNvPicPr>
            <a:picLocks noChangeAspect="1"/>
          </p:cNvPicPr>
          <p:nvPr/>
        </p:nvPicPr>
        <p:blipFill>
          <a:blip r:embed="rId2"/>
          <a:stretch>
            <a:fillRect/>
          </a:stretch>
        </p:blipFill>
        <p:spPr>
          <a:xfrm>
            <a:off x="838200" y="3135393"/>
            <a:ext cx="3006725" cy="3403507"/>
          </a:xfrm>
          <a:prstGeom prst="rect">
            <a:avLst/>
          </a:prstGeom>
        </p:spPr>
      </p:pic>
      <p:pic>
        <p:nvPicPr>
          <p:cNvPr id="10" name="Picture 9">
            <a:extLst>
              <a:ext uri="{FF2B5EF4-FFF2-40B4-BE49-F238E27FC236}">
                <a16:creationId xmlns:a16="http://schemas.microsoft.com/office/drawing/2014/main" id="{EB9BDD09-90DE-4BD6-1872-0F679C19570B}"/>
              </a:ext>
            </a:extLst>
          </p:cNvPr>
          <p:cNvPicPr>
            <a:picLocks noChangeAspect="1"/>
          </p:cNvPicPr>
          <p:nvPr/>
        </p:nvPicPr>
        <p:blipFill>
          <a:blip r:embed="rId3"/>
          <a:stretch>
            <a:fillRect/>
          </a:stretch>
        </p:blipFill>
        <p:spPr>
          <a:xfrm>
            <a:off x="4543208" y="3429000"/>
            <a:ext cx="1552792" cy="1333686"/>
          </a:xfrm>
          <a:prstGeom prst="rect">
            <a:avLst/>
          </a:prstGeom>
        </p:spPr>
      </p:pic>
      <p:pic>
        <p:nvPicPr>
          <p:cNvPr id="12" name="Picture 11">
            <a:extLst>
              <a:ext uri="{FF2B5EF4-FFF2-40B4-BE49-F238E27FC236}">
                <a16:creationId xmlns:a16="http://schemas.microsoft.com/office/drawing/2014/main" id="{298ED4F6-C33E-38FA-7B53-05B4E441D4B4}"/>
              </a:ext>
            </a:extLst>
          </p:cNvPr>
          <p:cNvPicPr>
            <a:picLocks noChangeAspect="1"/>
          </p:cNvPicPr>
          <p:nvPr/>
        </p:nvPicPr>
        <p:blipFill>
          <a:blip r:embed="rId4"/>
          <a:stretch>
            <a:fillRect/>
          </a:stretch>
        </p:blipFill>
        <p:spPr>
          <a:xfrm>
            <a:off x="6598617" y="2786659"/>
            <a:ext cx="2391109" cy="2133898"/>
          </a:xfrm>
          <a:prstGeom prst="rect">
            <a:avLst/>
          </a:prstGeom>
        </p:spPr>
      </p:pic>
      <p:pic>
        <p:nvPicPr>
          <p:cNvPr id="14" name="Picture 13">
            <a:extLst>
              <a:ext uri="{FF2B5EF4-FFF2-40B4-BE49-F238E27FC236}">
                <a16:creationId xmlns:a16="http://schemas.microsoft.com/office/drawing/2014/main" id="{623A63A9-BE0F-E143-8376-FEE8C26782BE}"/>
              </a:ext>
            </a:extLst>
          </p:cNvPr>
          <p:cNvPicPr>
            <a:picLocks noChangeAspect="1"/>
          </p:cNvPicPr>
          <p:nvPr/>
        </p:nvPicPr>
        <p:blipFill>
          <a:blip r:embed="rId5"/>
          <a:stretch>
            <a:fillRect/>
          </a:stretch>
        </p:blipFill>
        <p:spPr>
          <a:xfrm>
            <a:off x="6651169" y="5202549"/>
            <a:ext cx="2562583" cy="1448002"/>
          </a:xfrm>
          <a:prstGeom prst="rect">
            <a:avLst/>
          </a:prstGeom>
        </p:spPr>
      </p:pic>
      <p:pic>
        <p:nvPicPr>
          <p:cNvPr id="16" name="Picture 15">
            <a:extLst>
              <a:ext uri="{FF2B5EF4-FFF2-40B4-BE49-F238E27FC236}">
                <a16:creationId xmlns:a16="http://schemas.microsoft.com/office/drawing/2014/main" id="{579A8FB8-FB17-B5A9-0BAB-D333E76DC340}"/>
              </a:ext>
            </a:extLst>
          </p:cNvPr>
          <p:cNvPicPr>
            <a:picLocks noChangeAspect="1"/>
          </p:cNvPicPr>
          <p:nvPr/>
        </p:nvPicPr>
        <p:blipFill>
          <a:blip r:embed="rId6"/>
          <a:stretch>
            <a:fillRect/>
          </a:stretch>
        </p:blipFill>
        <p:spPr>
          <a:xfrm>
            <a:off x="9041654" y="3686897"/>
            <a:ext cx="3069886" cy="275503"/>
          </a:xfrm>
          <a:prstGeom prst="rect">
            <a:avLst/>
          </a:prstGeom>
        </p:spPr>
      </p:pic>
    </p:spTree>
    <p:extLst>
      <p:ext uri="{BB962C8B-B14F-4D97-AF65-F5344CB8AC3E}">
        <p14:creationId xmlns:p14="http://schemas.microsoft.com/office/powerpoint/2010/main" val="1203858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63135-1E14-9647-5EA7-04559C02D02D}"/>
              </a:ext>
            </a:extLst>
          </p:cNvPr>
          <p:cNvSpPr>
            <a:spLocks noGrp="1"/>
          </p:cNvSpPr>
          <p:nvPr>
            <p:ph type="title"/>
          </p:nvPr>
        </p:nvSpPr>
        <p:spPr/>
        <p:txBody>
          <a:bodyPr/>
          <a:lstStyle/>
          <a:p>
            <a:r>
              <a:rPr lang="en-US" dirty="0"/>
              <a:t>Kirsch Compass Kernels</a:t>
            </a:r>
          </a:p>
        </p:txBody>
      </p:sp>
      <p:sp>
        <p:nvSpPr>
          <p:cNvPr id="3" name="Slide Number Placeholder 2">
            <a:extLst>
              <a:ext uri="{FF2B5EF4-FFF2-40B4-BE49-F238E27FC236}">
                <a16:creationId xmlns:a16="http://schemas.microsoft.com/office/drawing/2014/main" id="{7CFD4308-4EAC-C76E-3C9C-6DE22753EE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4" name="Text Placeholder 3">
            <a:extLst>
              <a:ext uri="{FF2B5EF4-FFF2-40B4-BE49-F238E27FC236}">
                <a16:creationId xmlns:a16="http://schemas.microsoft.com/office/drawing/2014/main" id="{4275414E-97D6-640F-FF78-D1A4813B619F}"/>
              </a:ext>
            </a:extLst>
          </p:cNvPr>
          <p:cNvSpPr>
            <a:spLocks noGrp="1"/>
          </p:cNvSpPr>
          <p:nvPr>
            <p:ph type="body" idx="1"/>
          </p:nvPr>
        </p:nvSpPr>
        <p:spPr/>
        <p:txBody>
          <a:bodyPr/>
          <a:lstStyle/>
          <a:p>
            <a:pPr marL="50800" indent="0">
              <a:buNone/>
            </a:pPr>
            <a:r>
              <a:rPr lang="en-US" b="1" dirty="0"/>
              <a:t>Kirsch Compass Operators</a:t>
            </a:r>
            <a:r>
              <a:rPr lang="en-US" dirty="0"/>
              <a:t> are a set of </a:t>
            </a:r>
            <a:r>
              <a:rPr lang="en-US" b="1" dirty="0"/>
              <a:t>eight 3×3 convolution masks</a:t>
            </a:r>
            <a:r>
              <a:rPr lang="en-US" dirty="0"/>
              <a:t> used for </a:t>
            </a:r>
            <a:r>
              <a:rPr lang="en-US" b="1" dirty="0"/>
              <a:t>detecting edges in all compass directions</a:t>
            </a:r>
            <a:r>
              <a:rPr lang="en-US" dirty="0"/>
              <a:t>: North, Northeast, East, Southeast, South, Southwest, West, and Northwest.</a:t>
            </a:r>
          </a:p>
          <a:p>
            <a:pPr marL="50800" indent="0">
              <a:buNone/>
            </a:pPr>
            <a:endParaRPr lang="en-US" dirty="0"/>
          </a:p>
          <a:p>
            <a:pPr marL="50800" indent="0">
              <a:buNone/>
            </a:pPr>
            <a:r>
              <a:rPr lang="en-US" dirty="0"/>
              <a:t>They analyze pixel intensity </a:t>
            </a:r>
            <a:r>
              <a:rPr lang="en-US" b="1" dirty="0"/>
              <a:t>in a directional manner</a:t>
            </a:r>
            <a:r>
              <a:rPr lang="en-US" dirty="0"/>
              <a:t> — just like a compass showing directions — and pick the direction with the </a:t>
            </a:r>
            <a:r>
              <a:rPr lang="en-US" b="1" dirty="0"/>
              <a:t>strongest response (highest edge strength)</a:t>
            </a:r>
            <a:r>
              <a:rPr lang="en-US" dirty="0"/>
              <a:t>.</a:t>
            </a:r>
          </a:p>
          <a:p>
            <a:pPr marL="50800" indent="0">
              <a:buNone/>
            </a:pPr>
            <a:endParaRPr lang="en-US" dirty="0"/>
          </a:p>
        </p:txBody>
      </p:sp>
    </p:spTree>
    <p:extLst>
      <p:ext uri="{BB962C8B-B14F-4D97-AF65-F5344CB8AC3E}">
        <p14:creationId xmlns:p14="http://schemas.microsoft.com/office/powerpoint/2010/main" val="490339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FE3FA-527B-D932-2DC7-EB45F5E30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34101-3D2A-EAE0-EB77-06EF85EB6D44}"/>
              </a:ext>
            </a:extLst>
          </p:cNvPr>
          <p:cNvSpPr>
            <a:spLocks noGrp="1"/>
          </p:cNvSpPr>
          <p:nvPr>
            <p:ph type="title"/>
          </p:nvPr>
        </p:nvSpPr>
        <p:spPr/>
        <p:txBody>
          <a:bodyPr/>
          <a:lstStyle/>
          <a:p>
            <a:r>
              <a:rPr lang="en-US" dirty="0"/>
              <a:t>Kirsch Compass Kernels</a:t>
            </a:r>
          </a:p>
        </p:txBody>
      </p:sp>
      <p:sp>
        <p:nvSpPr>
          <p:cNvPr id="3" name="Slide Number Placeholder 2">
            <a:extLst>
              <a:ext uri="{FF2B5EF4-FFF2-40B4-BE49-F238E27FC236}">
                <a16:creationId xmlns:a16="http://schemas.microsoft.com/office/drawing/2014/main" id="{AFE05920-BB49-E0C8-3807-B72CBD4CC9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6" name="Picture 5">
            <a:extLst>
              <a:ext uri="{FF2B5EF4-FFF2-40B4-BE49-F238E27FC236}">
                <a16:creationId xmlns:a16="http://schemas.microsoft.com/office/drawing/2014/main" id="{43949A37-2F80-AFD6-9923-07BA22A53B56}"/>
              </a:ext>
            </a:extLst>
          </p:cNvPr>
          <p:cNvPicPr>
            <a:picLocks noChangeAspect="1"/>
          </p:cNvPicPr>
          <p:nvPr/>
        </p:nvPicPr>
        <p:blipFill>
          <a:blip r:embed="rId2"/>
          <a:stretch>
            <a:fillRect/>
          </a:stretch>
        </p:blipFill>
        <p:spPr>
          <a:xfrm>
            <a:off x="482624" y="1392926"/>
            <a:ext cx="6154009" cy="4363059"/>
          </a:xfrm>
          <a:prstGeom prst="rect">
            <a:avLst/>
          </a:prstGeom>
        </p:spPr>
      </p:pic>
      <p:pic>
        <p:nvPicPr>
          <p:cNvPr id="8" name="Picture 7">
            <a:extLst>
              <a:ext uri="{FF2B5EF4-FFF2-40B4-BE49-F238E27FC236}">
                <a16:creationId xmlns:a16="http://schemas.microsoft.com/office/drawing/2014/main" id="{9BE3F195-0C58-3B8A-668C-71AE98E2D0BF}"/>
              </a:ext>
            </a:extLst>
          </p:cNvPr>
          <p:cNvPicPr>
            <a:picLocks noChangeAspect="1"/>
          </p:cNvPicPr>
          <p:nvPr/>
        </p:nvPicPr>
        <p:blipFill>
          <a:blip r:embed="rId3"/>
          <a:stretch>
            <a:fillRect/>
          </a:stretch>
        </p:blipFill>
        <p:spPr>
          <a:xfrm>
            <a:off x="6914807" y="1392926"/>
            <a:ext cx="4915586" cy="4344006"/>
          </a:xfrm>
          <a:prstGeom prst="rect">
            <a:avLst/>
          </a:prstGeom>
        </p:spPr>
      </p:pic>
    </p:spTree>
    <p:extLst>
      <p:ext uri="{BB962C8B-B14F-4D97-AF65-F5344CB8AC3E}">
        <p14:creationId xmlns:p14="http://schemas.microsoft.com/office/powerpoint/2010/main" val="486828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262a763626f_0_6"/>
          <p:cNvSpPr txBox="1">
            <a:spLocks noGrp="1"/>
          </p:cNvSpPr>
          <p:nvPr>
            <p:ph type="title"/>
          </p:nvPr>
        </p:nvSpPr>
        <p:spPr>
          <a:xfrm>
            <a:off x="468449" y="1671639"/>
            <a:ext cx="6005400" cy="653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600"/>
              <a:buFont typeface="Calibri"/>
              <a:buNone/>
            </a:pPr>
            <a:endParaRPr/>
          </a:p>
          <a:p>
            <a:pPr marL="0" lvl="0" indent="0" algn="l" rtl="0">
              <a:lnSpc>
                <a:spcPct val="90000"/>
              </a:lnSpc>
              <a:spcBef>
                <a:spcPts val="0"/>
              </a:spcBef>
              <a:spcAft>
                <a:spcPts val="0"/>
              </a:spcAft>
              <a:buClr>
                <a:schemeClr val="dk1"/>
              </a:buClr>
              <a:buSzPts val="3600"/>
              <a:buFont typeface="Calibri"/>
              <a:buNone/>
            </a:pPr>
            <a:r>
              <a:rPr lang="en-US" u="sng"/>
              <a:t>Topics</a:t>
            </a:r>
            <a:endParaRPr/>
          </a:p>
        </p:txBody>
      </p:sp>
      <p:sp>
        <p:nvSpPr>
          <p:cNvPr id="183" name="Google Shape;183;g262a763626f_0_6"/>
          <p:cNvSpPr txBox="1"/>
          <p:nvPr/>
        </p:nvSpPr>
        <p:spPr>
          <a:xfrm>
            <a:off x="607574" y="6152944"/>
            <a:ext cx="8562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highlight>
                  <a:srgbClr val="FFFF00"/>
                </a:highlight>
                <a:latin typeface="Arial"/>
                <a:ea typeface="Arial"/>
                <a:cs typeface="Arial"/>
                <a:sym typeface="Arial"/>
              </a:rPr>
              <a:t>Acknowledgement</a:t>
            </a:r>
            <a:r>
              <a:rPr lang="en-US" sz="1400" b="0" i="0" u="none" strike="noStrike" cap="none">
                <a:solidFill>
                  <a:srgbClr val="C00000"/>
                </a:solidFill>
                <a:latin typeface="Arial"/>
                <a:ea typeface="Arial"/>
                <a:cs typeface="Arial"/>
                <a:sym typeface="Arial"/>
              </a:rPr>
              <a:t>: Slide Materials adopted from  - Intro to Computer Vision (Cornell Tech); Noah Snavely</a:t>
            </a:r>
            <a:endParaRPr sz="1400" b="0" i="0" u="none" strike="noStrike" cap="none">
              <a:solidFill>
                <a:srgbClr val="000000"/>
              </a:solidFill>
              <a:latin typeface="Arial"/>
              <a:ea typeface="Arial"/>
              <a:cs typeface="Arial"/>
              <a:sym typeface="Arial"/>
            </a:endParaRPr>
          </a:p>
        </p:txBody>
      </p:sp>
      <p:sp>
        <p:nvSpPr>
          <p:cNvPr id="184" name="Google Shape;184;g262a763626f_0_6"/>
          <p:cNvSpPr txBox="1">
            <a:spLocks noGrp="1"/>
          </p:cNvSpPr>
          <p:nvPr>
            <p:ph type="body" idx="1"/>
          </p:nvPr>
        </p:nvSpPr>
        <p:spPr>
          <a:xfrm>
            <a:off x="1362075" y="2586450"/>
            <a:ext cx="10189500" cy="3304800"/>
          </a:xfrm>
          <a:prstGeom prst="rect">
            <a:avLst/>
          </a:prstGeom>
          <a:noFill/>
          <a:ln>
            <a:noFill/>
          </a:ln>
        </p:spPr>
        <p:txBody>
          <a:bodyPr spcFirstLastPara="1" wrap="square" lIns="91425" tIns="45700" rIns="91425" bIns="45700" anchor="t" anchorCtr="0">
            <a:normAutofit/>
          </a:bodyPr>
          <a:lstStyle/>
          <a:p>
            <a:pPr marL="457200" lvl="0" indent="-381000" algn="l" rtl="0">
              <a:lnSpc>
                <a:spcPct val="100000"/>
              </a:lnSpc>
              <a:spcBef>
                <a:spcPts val="1000"/>
              </a:spcBef>
              <a:spcAft>
                <a:spcPts val="0"/>
              </a:spcAft>
              <a:buSzPts val="2400"/>
              <a:buChar char="●"/>
            </a:pPr>
            <a:r>
              <a:rPr lang="en-US" dirty="0"/>
              <a:t>Edge Models &amp; Approaches to edge detection</a:t>
            </a:r>
            <a:endParaRPr dirty="0"/>
          </a:p>
          <a:p>
            <a:pPr marL="457200" lvl="0" indent="-381000" algn="l" rtl="0">
              <a:lnSpc>
                <a:spcPct val="100000"/>
              </a:lnSpc>
              <a:spcBef>
                <a:spcPts val="1000"/>
              </a:spcBef>
              <a:spcAft>
                <a:spcPts val="0"/>
              </a:spcAft>
              <a:buSzPts val="2400"/>
              <a:buChar char="●"/>
            </a:pPr>
            <a:r>
              <a:rPr lang="en-US" dirty="0"/>
              <a:t>Hough Transform - Detecting Lines</a:t>
            </a:r>
            <a:endParaRPr dirty="0"/>
          </a:p>
        </p:txBody>
      </p:sp>
      <p:sp>
        <p:nvSpPr>
          <p:cNvPr id="185" name="Google Shape;185;g262a763626f_0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2646951e7b1_0_400"/>
          <p:cNvSpPr txBox="1">
            <a:spLocks noGrp="1"/>
          </p:cNvSpPr>
          <p:nvPr>
            <p:ph type="title"/>
          </p:nvPr>
        </p:nvSpPr>
        <p:spPr>
          <a:xfrm>
            <a:off x="617625" y="66590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Canny Edge Detection</a:t>
            </a:r>
            <a:endParaRPr/>
          </a:p>
        </p:txBody>
      </p:sp>
      <p:sp>
        <p:nvSpPr>
          <p:cNvPr id="438" name="Google Shape;438;g2646951e7b1_0_400"/>
          <p:cNvSpPr txBox="1"/>
          <p:nvPr/>
        </p:nvSpPr>
        <p:spPr>
          <a:xfrm>
            <a:off x="889100" y="1627488"/>
            <a:ext cx="9167100" cy="9234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rgbClr val="980000"/>
                </a:solidFill>
                <a:latin typeface="Proxima Nova"/>
                <a:ea typeface="Proxima Nova"/>
                <a:cs typeface="Proxima Nova"/>
                <a:sym typeface="Proxima Nova"/>
              </a:rPr>
              <a:t>A powerful Edge Detection Approach, </a:t>
            </a:r>
            <a:endParaRPr sz="2400" b="0" i="0" u="none" strike="noStrike" cap="none">
              <a:solidFill>
                <a:srgbClr val="980000"/>
              </a:solidFill>
              <a:latin typeface="Proxima Nova"/>
              <a:ea typeface="Proxima Nova"/>
              <a:cs typeface="Proxima Nova"/>
              <a:sym typeface="Proxima Nova"/>
            </a:endParaRPr>
          </a:p>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rgbClr val="980000"/>
                </a:solidFill>
                <a:latin typeface="Proxima Nova"/>
                <a:ea typeface="Proxima Nova"/>
                <a:cs typeface="Proxima Nova"/>
                <a:sym typeface="Proxima Nova"/>
              </a:rPr>
              <a:t>Deal with it in the Next Class</a:t>
            </a:r>
            <a:endParaRPr sz="2400" b="0" i="0" u="none" strike="noStrike" cap="none">
              <a:solidFill>
                <a:srgbClr val="980000"/>
              </a:solidFill>
              <a:latin typeface="Proxima Nova"/>
              <a:ea typeface="Proxima Nova"/>
              <a:cs typeface="Proxima Nova"/>
              <a:sym typeface="Proxima Nova"/>
            </a:endParaRPr>
          </a:p>
        </p:txBody>
      </p:sp>
      <p:sp>
        <p:nvSpPr>
          <p:cNvPr id="439" name="Google Shape;439;g2646951e7b1_0_400"/>
          <p:cNvSpPr txBox="1">
            <a:spLocks noGrp="1"/>
          </p:cNvSpPr>
          <p:nvPr>
            <p:ph type="title"/>
          </p:nvPr>
        </p:nvSpPr>
        <p:spPr>
          <a:xfrm>
            <a:off x="617625" y="255090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Image Sharpening </a:t>
            </a:r>
            <a:r>
              <a:rPr lang="en-US" sz="2400">
                <a:solidFill>
                  <a:srgbClr val="980000"/>
                </a:solidFill>
                <a:latin typeface="Proxima Nova"/>
                <a:ea typeface="Proxima Nova"/>
                <a:cs typeface="Proxima Nova"/>
                <a:sym typeface="Proxima Nova"/>
              </a:rPr>
              <a:t>- Next Class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2646951e7b1_0_350"/>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Line Fitting</a:t>
            </a:r>
            <a:endParaRPr/>
          </a:p>
        </p:txBody>
      </p:sp>
      <p:sp>
        <p:nvSpPr>
          <p:cNvPr id="446" name="Google Shape;446;g2646951e7b1_0_3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21</a:t>
            </a:fld>
            <a:endParaRPr/>
          </a:p>
        </p:txBody>
      </p:sp>
      <p:sp>
        <p:nvSpPr>
          <p:cNvPr id="447" name="Google Shape;447;g2646951e7b1_0_350"/>
          <p:cNvSpPr txBox="1"/>
          <p:nvPr/>
        </p:nvSpPr>
        <p:spPr>
          <a:xfrm>
            <a:off x="889100" y="1627488"/>
            <a:ext cx="91671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rgbClr val="980000"/>
                </a:solidFill>
                <a:latin typeface="Proxima Nova"/>
                <a:ea typeface="Proxima Nova"/>
                <a:cs typeface="Proxima Nova"/>
                <a:sym typeface="Proxima Nova"/>
              </a:rPr>
              <a:t>Many objects characterized by presence of straight lines</a:t>
            </a:r>
            <a:endParaRPr sz="2400" b="0" i="0" u="none" strike="noStrike" cap="none">
              <a:solidFill>
                <a:srgbClr val="980000"/>
              </a:solidFill>
              <a:latin typeface="Proxima Nova"/>
              <a:ea typeface="Proxima Nova"/>
              <a:cs typeface="Proxima Nova"/>
              <a:sym typeface="Proxima Nova"/>
            </a:endParaRPr>
          </a:p>
        </p:txBody>
      </p:sp>
      <p:pic>
        <p:nvPicPr>
          <p:cNvPr id="448" name="Google Shape;448;g2646951e7b1_0_350" descr="http://www.talonmorris.com/Photos/Memories/07%20UT%20Tower.jpg"/>
          <p:cNvPicPr preferRelativeResize="0"/>
          <p:nvPr/>
        </p:nvPicPr>
        <p:blipFill rotWithShape="1">
          <a:blip r:embed="rId3">
            <a:alphaModFix/>
          </a:blip>
          <a:srcRect/>
          <a:stretch/>
        </p:blipFill>
        <p:spPr>
          <a:xfrm>
            <a:off x="1963755" y="2187558"/>
            <a:ext cx="2686050" cy="3581401"/>
          </a:xfrm>
          <a:prstGeom prst="rect">
            <a:avLst/>
          </a:prstGeom>
          <a:noFill/>
          <a:ln>
            <a:noFill/>
          </a:ln>
        </p:spPr>
      </p:pic>
      <p:cxnSp>
        <p:nvCxnSpPr>
          <p:cNvPr id="449" name="Google Shape;449;g2646951e7b1_0_350"/>
          <p:cNvCxnSpPr/>
          <p:nvPr/>
        </p:nvCxnSpPr>
        <p:spPr>
          <a:xfrm>
            <a:off x="2116155" y="4321158"/>
            <a:ext cx="23622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0" name="Google Shape;450;g2646951e7b1_0_350"/>
          <p:cNvCxnSpPr/>
          <p:nvPr/>
        </p:nvCxnSpPr>
        <p:spPr>
          <a:xfrm>
            <a:off x="2649555" y="4016358"/>
            <a:ext cx="17526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1" name="Google Shape;451;g2646951e7b1_0_350"/>
          <p:cNvCxnSpPr/>
          <p:nvPr/>
        </p:nvCxnSpPr>
        <p:spPr>
          <a:xfrm rot="-5400000">
            <a:off x="2763811" y="3521102"/>
            <a:ext cx="8382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2" name="Google Shape;452;g2646951e7b1_0_350"/>
          <p:cNvCxnSpPr/>
          <p:nvPr/>
        </p:nvCxnSpPr>
        <p:spPr>
          <a:xfrm rot="-5400000">
            <a:off x="3298005" y="3596508"/>
            <a:ext cx="8382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3" name="Google Shape;453;g2646951e7b1_0_350"/>
          <p:cNvCxnSpPr/>
          <p:nvPr/>
        </p:nvCxnSpPr>
        <p:spPr>
          <a:xfrm>
            <a:off x="2878155" y="4778358"/>
            <a:ext cx="914400" cy="1500"/>
          </a:xfrm>
          <a:prstGeom prst="straightConnector1">
            <a:avLst/>
          </a:prstGeom>
          <a:solidFill>
            <a:srgbClr val="BBE0E3"/>
          </a:solidFill>
          <a:ln w="38100" cap="flat" cmpd="sng">
            <a:solidFill>
              <a:srgbClr val="00B0F0"/>
            </a:solidFill>
            <a:prstDash val="solid"/>
            <a:round/>
            <a:headEnd type="none" w="sm" len="sm"/>
            <a:tailEnd type="none" w="sm" len="sm"/>
          </a:ln>
        </p:spPr>
      </p:cxnSp>
      <p:pic>
        <p:nvPicPr>
          <p:cNvPr id="454" name="Google Shape;454;g2646951e7b1_0_350" descr="http://www.segger.com/jpg/EvalBoards/Explorer_16_Microchip_600x468.jpg"/>
          <p:cNvPicPr preferRelativeResize="0"/>
          <p:nvPr/>
        </p:nvPicPr>
        <p:blipFill rotWithShape="1">
          <a:blip r:embed="rId4">
            <a:alphaModFix/>
          </a:blip>
          <a:srcRect/>
          <a:stretch/>
        </p:blipFill>
        <p:spPr>
          <a:xfrm>
            <a:off x="4859355" y="2720958"/>
            <a:ext cx="2246924" cy="1752600"/>
          </a:xfrm>
          <a:prstGeom prst="rect">
            <a:avLst/>
          </a:prstGeom>
          <a:noFill/>
          <a:ln>
            <a:noFill/>
          </a:ln>
        </p:spPr>
      </p:pic>
      <p:cxnSp>
        <p:nvCxnSpPr>
          <p:cNvPr id="455" name="Google Shape;455;g2646951e7b1_0_350"/>
          <p:cNvCxnSpPr/>
          <p:nvPr/>
        </p:nvCxnSpPr>
        <p:spPr>
          <a:xfrm>
            <a:off x="5392755" y="3101958"/>
            <a:ext cx="9906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6" name="Google Shape;456;g2646951e7b1_0_350"/>
          <p:cNvCxnSpPr/>
          <p:nvPr/>
        </p:nvCxnSpPr>
        <p:spPr>
          <a:xfrm>
            <a:off x="5545155" y="2797158"/>
            <a:ext cx="713100" cy="12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7" name="Google Shape;457;g2646951e7b1_0_350"/>
          <p:cNvCxnSpPr/>
          <p:nvPr/>
        </p:nvCxnSpPr>
        <p:spPr>
          <a:xfrm>
            <a:off x="5621355" y="3482958"/>
            <a:ext cx="609600" cy="1500"/>
          </a:xfrm>
          <a:prstGeom prst="straightConnector1">
            <a:avLst/>
          </a:prstGeom>
          <a:solidFill>
            <a:srgbClr val="BBE0E3"/>
          </a:solidFill>
          <a:ln w="38100" cap="flat" cmpd="sng">
            <a:solidFill>
              <a:srgbClr val="00B0F0"/>
            </a:solidFill>
            <a:prstDash val="solid"/>
            <a:round/>
            <a:headEnd type="none" w="sm" len="sm"/>
            <a:tailEnd type="none" w="sm" len="sm"/>
          </a:ln>
        </p:spPr>
      </p:cxnSp>
      <p:pic>
        <p:nvPicPr>
          <p:cNvPr id="458" name="Google Shape;458;g2646951e7b1_0_350" descr="http://www.apwa.net/Images/Publications/Reporter/Sidewalk%20-%20Enlarged%20Tree%20Well.jpg"/>
          <p:cNvPicPr preferRelativeResize="0"/>
          <p:nvPr/>
        </p:nvPicPr>
        <p:blipFill rotWithShape="1">
          <a:blip r:embed="rId5">
            <a:alphaModFix/>
          </a:blip>
          <a:srcRect/>
          <a:stretch/>
        </p:blipFill>
        <p:spPr>
          <a:xfrm>
            <a:off x="7373955" y="2416158"/>
            <a:ext cx="2682241" cy="2514599"/>
          </a:xfrm>
          <a:prstGeom prst="rect">
            <a:avLst/>
          </a:prstGeom>
          <a:noFill/>
          <a:ln>
            <a:noFill/>
          </a:ln>
        </p:spPr>
      </p:pic>
      <p:cxnSp>
        <p:nvCxnSpPr>
          <p:cNvPr id="459" name="Google Shape;459;g2646951e7b1_0_350"/>
          <p:cNvCxnSpPr/>
          <p:nvPr/>
        </p:nvCxnSpPr>
        <p:spPr>
          <a:xfrm rot="5400000" flipH="1">
            <a:off x="7984305" y="4169508"/>
            <a:ext cx="1143000" cy="2271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60" name="Google Shape;460;g2646951e7b1_0_350"/>
          <p:cNvCxnSpPr/>
          <p:nvPr/>
        </p:nvCxnSpPr>
        <p:spPr>
          <a:xfrm rot="-5400000">
            <a:off x="6992117" y="3482208"/>
            <a:ext cx="1600200" cy="8397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61" name="Google Shape;461;g2646951e7b1_0_350"/>
          <p:cNvCxnSpPr/>
          <p:nvPr/>
        </p:nvCxnSpPr>
        <p:spPr>
          <a:xfrm>
            <a:off x="8440755" y="3711558"/>
            <a:ext cx="685800" cy="1500"/>
          </a:xfrm>
          <a:prstGeom prst="straightConnector1">
            <a:avLst/>
          </a:prstGeom>
          <a:solidFill>
            <a:srgbClr val="BBE0E3"/>
          </a:solidFill>
          <a:ln w="38100" cap="flat" cmpd="sng">
            <a:solidFill>
              <a:srgbClr val="00B0F0"/>
            </a:solidFill>
            <a:prstDash val="solid"/>
            <a:round/>
            <a:headEnd type="none" w="sm" len="sm"/>
            <a:tailEnd type="none" w="sm" len="sm"/>
          </a:ln>
        </p:spPr>
      </p:cxnSp>
      <p:sp>
        <p:nvSpPr>
          <p:cNvPr id="462" name="Google Shape;462;g2646951e7b1_0_350"/>
          <p:cNvSpPr txBox="1"/>
          <p:nvPr/>
        </p:nvSpPr>
        <p:spPr>
          <a:xfrm>
            <a:off x="889100" y="5894688"/>
            <a:ext cx="9167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1" u="none" strike="noStrike" cap="none">
                <a:solidFill>
                  <a:srgbClr val="1C4587"/>
                </a:solidFill>
                <a:latin typeface="Proxima Nova"/>
                <a:ea typeface="Proxima Nova"/>
                <a:cs typeface="Proxima Nova"/>
                <a:sym typeface="Proxima Nova"/>
              </a:rPr>
              <a:t>Wait, why aren’t we done just by running edge detection?</a:t>
            </a:r>
            <a:endParaRPr sz="2400" b="0" i="1" u="none" strike="noStrike" cap="none">
              <a:solidFill>
                <a:srgbClr val="1C4587"/>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13A2E-448D-CA69-2633-7781A2B21702}"/>
              </a:ext>
            </a:extLst>
          </p:cNvPr>
          <p:cNvSpPr>
            <a:spLocks noGrp="1"/>
          </p:cNvSpPr>
          <p:nvPr>
            <p:ph type="title"/>
          </p:nvPr>
        </p:nvSpPr>
        <p:spPr/>
        <p:txBody>
          <a:bodyPr/>
          <a:lstStyle/>
          <a:p>
            <a:r>
              <a:rPr lang="en-US" dirty="0"/>
              <a:t>Why Do We Need It?</a:t>
            </a:r>
          </a:p>
        </p:txBody>
      </p:sp>
      <p:sp>
        <p:nvSpPr>
          <p:cNvPr id="3" name="Slide Number Placeholder 2">
            <a:extLst>
              <a:ext uri="{FF2B5EF4-FFF2-40B4-BE49-F238E27FC236}">
                <a16:creationId xmlns:a16="http://schemas.microsoft.com/office/drawing/2014/main" id="{BE41D434-FCEF-4DAA-D71E-89E25D7E2A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4" name="Text Placeholder 3">
            <a:extLst>
              <a:ext uri="{FF2B5EF4-FFF2-40B4-BE49-F238E27FC236}">
                <a16:creationId xmlns:a16="http://schemas.microsoft.com/office/drawing/2014/main" id="{6B109213-6DFE-7C0B-F8BA-921EC732490C}"/>
              </a:ext>
            </a:extLst>
          </p:cNvPr>
          <p:cNvSpPr>
            <a:spLocks noGrp="1"/>
          </p:cNvSpPr>
          <p:nvPr>
            <p:ph type="body" idx="1"/>
          </p:nvPr>
        </p:nvSpPr>
        <p:spPr/>
        <p:txBody>
          <a:bodyPr/>
          <a:lstStyle/>
          <a:p>
            <a:r>
              <a:rPr lang="en-US" dirty="0"/>
              <a:t>Edge detection finds "where something changes," but those changes are often </a:t>
            </a:r>
            <a:r>
              <a:rPr lang="en-US" b="1" dirty="0"/>
              <a:t>noisy</a:t>
            </a:r>
            <a:r>
              <a:rPr lang="en-US" dirty="0"/>
              <a:t> and </a:t>
            </a:r>
            <a:r>
              <a:rPr lang="en-US" b="1" dirty="0"/>
              <a:t>scattered</a:t>
            </a:r>
            <a:r>
              <a:rPr lang="en-US" dirty="0"/>
              <a:t>. Line fitting helps in:</a:t>
            </a:r>
          </a:p>
          <a:p>
            <a:pPr lvl="1"/>
            <a:r>
              <a:rPr lang="en-US" b="1" dirty="0"/>
              <a:t>Summarizing scattered points</a:t>
            </a:r>
            <a:r>
              <a:rPr lang="en-US" dirty="0"/>
              <a:t> into meaningful straight lines.</a:t>
            </a:r>
          </a:p>
          <a:p>
            <a:pPr lvl="1"/>
            <a:r>
              <a:rPr lang="en-US" b="1" dirty="0"/>
              <a:t>Extracting geometric features</a:t>
            </a:r>
            <a:r>
              <a:rPr lang="en-US" dirty="0"/>
              <a:t> like lanes, walls, pipes.</a:t>
            </a:r>
          </a:p>
          <a:p>
            <a:pPr lvl="1"/>
            <a:r>
              <a:rPr lang="en-US" b="1" dirty="0"/>
              <a:t>Noise reduction</a:t>
            </a:r>
            <a:r>
              <a:rPr lang="en-US" dirty="0"/>
              <a:t>: Focus on dominant structure, ignore clutter.</a:t>
            </a:r>
          </a:p>
          <a:p>
            <a:pPr marL="50800" indent="0">
              <a:buNone/>
            </a:pPr>
            <a:endParaRPr lang="en-US" dirty="0"/>
          </a:p>
          <a:p>
            <a:pPr marL="50800" indent="0">
              <a:buNone/>
            </a:pPr>
            <a:r>
              <a:rPr lang="en-US" dirty="0"/>
              <a:t>Imagine placing dots on a paper (edge pixels), and then trying to draw a ruler-straight line that best fits those dots — that’s line fitting!</a:t>
            </a:r>
          </a:p>
        </p:txBody>
      </p:sp>
    </p:spTree>
    <p:extLst>
      <p:ext uri="{BB962C8B-B14F-4D97-AF65-F5344CB8AC3E}">
        <p14:creationId xmlns:p14="http://schemas.microsoft.com/office/powerpoint/2010/main" val="2687542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2646951e7b1_0_19"/>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Difficulty in Line Fitting</a:t>
            </a:r>
            <a:endParaRPr/>
          </a:p>
        </p:txBody>
      </p:sp>
      <p:sp>
        <p:nvSpPr>
          <p:cNvPr id="469" name="Google Shape;469;g2646951e7b1_0_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23</a:t>
            </a:fld>
            <a:endParaRPr/>
          </a:p>
        </p:txBody>
      </p:sp>
      <p:sp>
        <p:nvSpPr>
          <p:cNvPr id="470" name="Google Shape;470;g2646951e7b1_0_19"/>
          <p:cNvSpPr txBox="1"/>
          <p:nvPr/>
        </p:nvSpPr>
        <p:spPr>
          <a:xfrm>
            <a:off x="5821900" y="1726200"/>
            <a:ext cx="5841600" cy="4017300"/>
          </a:xfrm>
          <a:prstGeom prst="rect">
            <a:avLst/>
          </a:prstGeom>
          <a:noFill/>
          <a:ln>
            <a:noFill/>
          </a:ln>
        </p:spPr>
        <p:txBody>
          <a:bodyPr spcFirstLastPara="1" wrap="square" lIns="91425" tIns="91425" rIns="91425" bIns="91425" anchor="t" anchorCtr="0">
            <a:spAutoFit/>
          </a:bodyPr>
          <a:lstStyle/>
          <a:p>
            <a:pPr marL="231775" marR="0" lvl="0" indent="-231775"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Extra edge points (clutter), multiple models:</a:t>
            </a:r>
            <a:endParaRPr sz="1400" b="0" i="0" u="none" strike="noStrike" cap="none">
              <a:solidFill>
                <a:schemeClr val="dk1"/>
              </a:solidFill>
              <a:latin typeface="Proxima Nova"/>
              <a:ea typeface="Proxima Nova"/>
              <a:cs typeface="Proxima Nova"/>
              <a:sym typeface="Proxima Nova"/>
            </a:endParaRPr>
          </a:p>
          <a:p>
            <a:pPr marL="688975" marR="0" lvl="1" indent="-231775" algn="l" rtl="0">
              <a:lnSpc>
                <a:spcPct val="100000"/>
              </a:lnSpc>
              <a:spcBef>
                <a:spcPts val="600"/>
              </a:spcBef>
              <a:spcAft>
                <a:spcPts val="0"/>
              </a:spcAft>
              <a:buClr>
                <a:srgbClr val="2D2D8A"/>
              </a:buClr>
              <a:buSzPts val="2000"/>
              <a:buFont typeface="Proxima Nova"/>
              <a:buChar char="–"/>
            </a:pPr>
            <a:r>
              <a:rPr lang="en-US" sz="2000" b="0" i="0" u="none" strike="noStrike" cap="none">
                <a:solidFill>
                  <a:srgbClr val="2D2D8A"/>
                </a:solidFill>
                <a:latin typeface="Proxima Nova"/>
                <a:ea typeface="Proxima Nova"/>
                <a:cs typeface="Proxima Nova"/>
                <a:sym typeface="Proxima Nova"/>
              </a:rPr>
              <a:t>which points go with which line, if any?</a:t>
            </a:r>
            <a:endParaRPr sz="1400" b="0" i="0" u="none" strike="noStrike" cap="none">
              <a:solidFill>
                <a:schemeClr val="dk1"/>
              </a:solidFill>
              <a:latin typeface="Proxima Nova"/>
              <a:ea typeface="Proxima Nova"/>
              <a:cs typeface="Proxima Nova"/>
              <a:sym typeface="Proxima Nova"/>
            </a:endParaRPr>
          </a:p>
          <a:p>
            <a:pPr marL="231775" marR="0" lvl="0" indent="-231775" algn="l" rtl="0">
              <a:lnSpc>
                <a:spcPct val="100000"/>
              </a:lnSpc>
              <a:spcBef>
                <a:spcPts val="60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Only some parts of each line detected, and some parts are missing:</a:t>
            </a:r>
            <a:endParaRPr sz="2400" b="0" i="0" u="none" strike="noStrike" cap="none">
              <a:solidFill>
                <a:schemeClr val="dk1"/>
              </a:solidFill>
              <a:latin typeface="Proxima Nova"/>
              <a:ea typeface="Proxima Nova"/>
              <a:cs typeface="Proxima Nova"/>
              <a:sym typeface="Proxima Nova"/>
            </a:endParaRPr>
          </a:p>
          <a:p>
            <a:pPr marL="688975" marR="0" lvl="1" indent="-231775" algn="l" rtl="0">
              <a:lnSpc>
                <a:spcPct val="100000"/>
              </a:lnSpc>
              <a:spcBef>
                <a:spcPts val="600"/>
              </a:spcBef>
              <a:spcAft>
                <a:spcPts val="0"/>
              </a:spcAft>
              <a:buClr>
                <a:srgbClr val="2D2D8A"/>
              </a:buClr>
              <a:buSzPts val="2000"/>
              <a:buFont typeface="Proxima Nova"/>
              <a:buChar char="–"/>
            </a:pPr>
            <a:r>
              <a:rPr lang="en-US" sz="2000" b="0" i="0" u="none" strike="noStrike" cap="none">
                <a:solidFill>
                  <a:srgbClr val="2D2D8A"/>
                </a:solidFill>
                <a:latin typeface="Proxima Nova"/>
                <a:ea typeface="Proxima Nova"/>
                <a:cs typeface="Proxima Nova"/>
                <a:sym typeface="Proxima Nova"/>
              </a:rPr>
              <a:t>how to find a line that bridges missing evidence?</a:t>
            </a:r>
            <a:endParaRPr sz="1400" b="0" i="0" u="none" strike="noStrike" cap="none">
              <a:solidFill>
                <a:schemeClr val="dk1"/>
              </a:solidFill>
              <a:latin typeface="Proxima Nova"/>
              <a:ea typeface="Proxima Nova"/>
              <a:cs typeface="Proxima Nova"/>
              <a:sym typeface="Proxima Nova"/>
            </a:endParaRPr>
          </a:p>
          <a:p>
            <a:pPr marL="231775" marR="0" lvl="0" indent="-231775" algn="l" rtl="0">
              <a:lnSpc>
                <a:spcPct val="100000"/>
              </a:lnSpc>
              <a:spcBef>
                <a:spcPts val="60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Noise in measured edge points, orientations:</a:t>
            </a:r>
            <a:endParaRPr sz="1400" b="0" i="0" u="none" strike="noStrike" cap="none">
              <a:solidFill>
                <a:schemeClr val="dk1"/>
              </a:solidFill>
              <a:latin typeface="Proxima Nova"/>
              <a:ea typeface="Proxima Nova"/>
              <a:cs typeface="Proxima Nova"/>
              <a:sym typeface="Proxima Nova"/>
            </a:endParaRPr>
          </a:p>
          <a:p>
            <a:pPr marL="688975" marR="0" lvl="1" indent="-231775" algn="l" rtl="0">
              <a:lnSpc>
                <a:spcPct val="100000"/>
              </a:lnSpc>
              <a:spcBef>
                <a:spcPts val="600"/>
              </a:spcBef>
              <a:spcAft>
                <a:spcPts val="0"/>
              </a:spcAft>
              <a:buClr>
                <a:srgbClr val="2D2D8A"/>
              </a:buClr>
              <a:buSzPts val="2000"/>
              <a:buFont typeface="Proxima Nova"/>
              <a:buChar char="–"/>
            </a:pPr>
            <a:r>
              <a:rPr lang="en-US" sz="2000" b="0" i="0" u="none" strike="noStrike" cap="none">
                <a:solidFill>
                  <a:srgbClr val="2D2D8A"/>
                </a:solidFill>
                <a:latin typeface="Proxima Nova"/>
                <a:ea typeface="Proxima Nova"/>
                <a:cs typeface="Proxima Nova"/>
                <a:sym typeface="Proxima Nova"/>
              </a:rPr>
              <a:t>how to detect true underlying parameters?</a:t>
            </a:r>
            <a:endParaRPr sz="2400" b="0" i="0" u="none" strike="noStrike" cap="none">
              <a:solidFill>
                <a:srgbClr val="980000"/>
              </a:solidFill>
              <a:latin typeface="Proxima Nova"/>
              <a:ea typeface="Proxima Nova"/>
              <a:cs typeface="Proxima Nova"/>
              <a:sym typeface="Proxima Nova"/>
            </a:endParaRPr>
          </a:p>
        </p:txBody>
      </p:sp>
      <p:sp>
        <p:nvSpPr>
          <p:cNvPr id="471" name="Google Shape;471;g2646951e7b1_0_19"/>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pic>
        <p:nvPicPr>
          <p:cNvPr id="472" name="Google Shape;472;g2646951e7b1_0_19" descr="tower_edge.jpg"/>
          <p:cNvPicPr preferRelativeResize="0"/>
          <p:nvPr/>
        </p:nvPicPr>
        <p:blipFill rotWithShape="1">
          <a:blip r:embed="rId3">
            <a:alphaModFix/>
          </a:blip>
          <a:srcRect/>
          <a:stretch/>
        </p:blipFill>
        <p:spPr>
          <a:xfrm>
            <a:off x="519050" y="1274725"/>
            <a:ext cx="4750250" cy="5446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70C1-9476-3F7D-749C-1469E8BB585F}"/>
              </a:ext>
            </a:extLst>
          </p:cNvPr>
          <p:cNvSpPr>
            <a:spLocks noGrp="1"/>
          </p:cNvSpPr>
          <p:nvPr>
            <p:ph type="title"/>
          </p:nvPr>
        </p:nvSpPr>
        <p:spPr/>
        <p:txBody>
          <a:bodyPr/>
          <a:lstStyle/>
          <a:p>
            <a:r>
              <a:rPr lang="en-US" dirty="0"/>
              <a:t>Types of Line Fitting Methods</a:t>
            </a:r>
          </a:p>
        </p:txBody>
      </p:sp>
      <p:sp>
        <p:nvSpPr>
          <p:cNvPr id="3" name="Slide Number Placeholder 2">
            <a:extLst>
              <a:ext uri="{FF2B5EF4-FFF2-40B4-BE49-F238E27FC236}">
                <a16:creationId xmlns:a16="http://schemas.microsoft.com/office/drawing/2014/main" id="{81144024-F421-B751-E7FB-7E9788252F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graphicFrame>
        <p:nvGraphicFramePr>
          <p:cNvPr id="5" name="Table 4">
            <a:extLst>
              <a:ext uri="{FF2B5EF4-FFF2-40B4-BE49-F238E27FC236}">
                <a16:creationId xmlns:a16="http://schemas.microsoft.com/office/drawing/2014/main" id="{47420F47-7BA3-EF9C-8077-C05F301A82ED}"/>
              </a:ext>
            </a:extLst>
          </p:cNvPr>
          <p:cNvGraphicFramePr>
            <a:graphicFrameLocks noGrp="1"/>
          </p:cNvGraphicFramePr>
          <p:nvPr/>
        </p:nvGraphicFramePr>
        <p:xfrm>
          <a:off x="838200" y="3071654"/>
          <a:ext cx="10515600" cy="1859280"/>
        </p:xfrm>
        <a:graphic>
          <a:graphicData uri="http://schemas.openxmlformats.org/drawingml/2006/table">
            <a:tbl>
              <a:tblPr/>
              <a:tblGrid>
                <a:gridCol w="5257800">
                  <a:extLst>
                    <a:ext uri="{9D8B030D-6E8A-4147-A177-3AD203B41FA5}">
                      <a16:colId xmlns:a16="http://schemas.microsoft.com/office/drawing/2014/main" val="3383205173"/>
                    </a:ext>
                  </a:extLst>
                </a:gridCol>
                <a:gridCol w="5257800">
                  <a:extLst>
                    <a:ext uri="{9D8B030D-6E8A-4147-A177-3AD203B41FA5}">
                      <a16:colId xmlns:a16="http://schemas.microsoft.com/office/drawing/2014/main" val="2274175502"/>
                    </a:ext>
                  </a:extLst>
                </a:gridCol>
              </a:tblGrid>
              <a:tr h="0">
                <a:tc>
                  <a:txBody>
                    <a:bodyPr/>
                    <a:lstStyle/>
                    <a:p>
                      <a:r>
                        <a:rPr lang="en-US"/>
                        <a:t>Method</a:t>
                      </a:r>
                    </a:p>
                  </a:txBody>
                  <a:tcPr anchor="ctr">
                    <a:lnL>
                      <a:noFill/>
                    </a:lnL>
                    <a:lnR>
                      <a:noFill/>
                    </a:lnR>
                    <a:lnT>
                      <a:noFill/>
                    </a:lnT>
                    <a:lnB>
                      <a:noFill/>
                    </a:lnB>
                    <a:noFill/>
                  </a:tcPr>
                </a:tc>
                <a:tc>
                  <a:txBody>
                    <a:bodyPr/>
                    <a:lstStyle/>
                    <a:p>
                      <a:r>
                        <a:rPr lang="en-US"/>
                        <a:t>Description</a:t>
                      </a:r>
                    </a:p>
                  </a:txBody>
                  <a:tcPr anchor="ctr">
                    <a:lnL>
                      <a:noFill/>
                    </a:lnL>
                    <a:lnR>
                      <a:noFill/>
                    </a:lnR>
                    <a:lnT>
                      <a:noFill/>
                    </a:lnT>
                    <a:lnB>
                      <a:noFill/>
                    </a:lnB>
                    <a:noFill/>
                  </a:tcPr>
                </a:tc>
                <a:extLst>
                  <a:ext uri="{0D108BD9-81ED-4DB2-BD59-A6C34878D82A}">
                    <a16:rowId xmlns:a16="http://schemas.microsoft.com/office/drawing/2014/main" val="2780448507"/>
                  </a:ext>
                </a:extLst>
              </a:tr>
              <a:tr h="0">
                <a:tc>
                  <a:txBody>
                    <a:bodyPr/>
                    <a:lstStyle/>
                    <a:p>
                      <a:r>
                        <a:rPr lang="en-US" b="1"/>
                        <a:t>Least Squares Fitting</a:t>
                      </a:r>
                      <a:endParaRPr lang="en-US"/>
                    </a:p>
                  </a:txBody>
                  <a:tcPr anchor="ctr">
                    <a:lnL>
                      <a:noFill/>
                    </a:lnL>
                    <a:lnR>
                      <a:noFill/>
                    </a:lnR>
                    <a:lnT>
                      <a:noFill/>
                    </a:lnT>
                    <a:lnB>
                      <a:noFill/>
                    </a:lnB>
                    <a:noFill/>
                  </a:tcPr>
                </a:tc>
                <a:tc>
                  <a:txBody>
                    <a:bodyPr/>
                    <a:lstStyle/>
                    <a:p>
                      <a:r>
                        <a:rPr lang="en-US"/>
                        <a:t>Finds a line that minimizes the squared distance from all points to the line.</a:t>
                      </a:r>
                    </a:p>
                  </a:txBody>
                  <a:tcPr anchor="ctr">
                    <a:lnL>
                      <a:noFill/>
                    </a:lnL>
                    <a:lnR>
                      <a:noFill/>
                    </a:lnR>
                    <a:lnT>
                      <a:noFill/>
                    </a:lnT>
                    <a:lnB>
                      <a:noFill/>
                    </a:lnB>
                    <a:noFill/>
                  </a:tcPr>
                </a:tc>
                <a:extLst>
                  <a:ext uri="{0D108BD9-81ED-4DB2-BD59-A6C34878D82A}">
                    <a16:rowId xmlns:a16="http://schemas.microsoft.com/office/drawing/2014/main" val="2511044908"/>
                  </a:ext>
                </a:extLst>
              </a:tr>
              <a:tr h="0">
                <a:tc>
                  <a:txBody>
                    <a:bodyPr/>
                    <a:lstStyle/>
                    <a:p>
                      <a:r>
                        <a:rPr lang="en-US" b="1"/>
                        <a:t>RANSAC</a:t>
                      </a:r>
                      <a:endParaRPr lang="en-US"/>
                    </a:p>
                  </a:txBody>
                  <a:tcPr anchor="ctr">
                    <a:lnL>
                      <a:noFill/>
                    </a:lnL>
                    <a:lnR>
                      <a:noFill/>
                    </a:lnR>
                    <a:lnT>
                      <a:noFill/>
                    </a:lnT>
                    <a:lnB>
                      <a:noFill/>
                    </a:lnB>
                    <a:noFill/>
                  </a:tcPr>
                </a:tc>
                <a:tc>
                  <a:txBody>
                    <a:bodyPr/>
                    <a:lstStyle/>
                    <a:p>
                      <a:r>
                        <a:rPr lang="en-US"/>
                        <a:t>Robust method that ignores outliers and fits line only through consistent points.</a:t>
                      </a:r>
                    </a:p>
                  </a:txBody>
                  <a:tcPr anchor="ctr">
                    <a:lnL>
                      <a:noFill/>
                    </a:lnL>
                    <a:lnR>
                      <a:noFill/>
                    </a:lnR>
                    <a:lnT>
                      <a:noFill/>
                    </a:lnT>
                    <a:lnB>
                      <a:noFill/>
                    </a:lnB>
                    <a:noFill/>
                  </a:tcPr>
                </a:tc>
                <a:extLst>
                  <a:ext uri="{0D108BD9-81ED-4DB2-BD59-A6C34878D82A}">
                    <a16:rowId xmlns:a16="http://schemas.microsoft.com/office/drawing/2014/main" val="2247549018"/>
                  </a:ext>
                </a:extLst>
              </a:tr>
              <a:tr h="0">
                <a:tc>
                  <a:txBody>
                    <a:bodyPr/>
                    <a:lstStyle/>
                    <a:p>
                      <a:r>
                        <a:rPr lang="en-US" b="1"/>
                        <a:t>Hough Transform</a:t>
                      </a:r>
                      <a:endParaRPr lang="en-US"/>
                    </a:p>
                  </a:txBody>
                  <a:tcPr anchor="ctr">
                    <a:lnL>
                      <a:noFill/>
                    </a:lnL>
                    <a:lnR>
                      <a:noFill/>
                    </a:lnR>
                    <a:lnT>
                      <a:noFill/>
                    </a:lnT>
                    <a:lnB>
                      <a:noFill/>
                    </a:lnB>
                    <a:noFill/>
                  </a:tcPr>
                </a:tc>
                <a:tc>
                  <a:txBody>
                    <a:bodyPr/>
                    <a:lstStyle/>
                    <a:p>
                      <a:r>
                        <a:rPr lang="en-US" dirty="0"/>
                        <a:t>Powerful method for detecting </a:t>
                      </a:r>
                      <a:r>
                        <a:rPr lang="en-US" b="1" dirty="0"/>
                        <a:t>all lines</a:t>
                      </a:r>
                      <a:r>
                        <a:rPr lang="en-US" dirty="0"/>
                        <a:t> in an image using voting in parameter space. (More on this soon.)</a:t>
                      </a:r>
                    </a:p>
                  </a:txBody>
                  <a:tcPr anchor="ctr">
                    <a:lnL>
                      <a:noFill/>
                    </a:lnL>
                    <a:lnR>
                      <a:noFill/>
                    </a:lnR>
                    <a:lnT>
                      <a:noFill/>
                    </a:lnT>
                    <a:lnB>
                      <a:noFill/>
                    </a:lnB>
                    <a:noFill/>
                  </a:tcPr>
                </a:tc>
                <a:extLst>
                  <a:ext uri="{0D108BD9-81ED-4DB2-BD59-A6C34878D82A}">
                    <a16:rowId xmlns:a16="http://schemas.microsoft.com/office/drawing/2014/main" val="4131086082"/>
                  </a:ext>
                </a:extLst>
              </a:tr>
            </a:tbl>
          </a:graphicData>
        </a:graphic>
      </p:graphicFrame>
    </p:spTree>
    <p:extLst>
      <p:ext uri="{BB962C8B-B14F-4D97-AF65-F5344CB8AC3E}">
        <p14:creationId xmlns:p14="http://schemas.microsoft.com/office/powerpoint/2010/main" val="798002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59830-2139-60E0-84CA-C1092E35D31D}"/>
              </a:ext>
            </a:extLst>
          </p:cNvPr>
          <p:cNvSpPr>
            <a:spLocks noGrp="1"/>
          </p:cNvSpPr>
          <p:nvPr>
            <p:ph type="title"/>
          </p:nvPr>
        </p:nvSpPr>
        <p:spPr/>
        <p:txBody>
          <a:bodyPr/>
          <a:lstStyle/>
          <a:p>
            <a:r>
              <a:rPr lang="en-US" dirty="0"/>
              <a:t>Intuition Behind Hough Transform for Line Fitting</a:t>
            </a:r>
          </a:p>
        </p:txBody>
      </p:sp>
      <p:sp>
        <p:nvSpPr>
          <p:cNvPr id="3" name="Slide Number Placeholder 2">
            <a:extLst>
              <a:ext uri="{FF2B5EF4-FFF2-40B4-BE49-F238E27FC236}">
                <a16:creationId xmlns:a16="http://schemas.microsoft.com/office/drawing/2014/main" id="{C6DB5FE5-C9D3-CA3E-CBFC-E8A8A8987C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4" name="Text Placeholder 3">
            <a:extLst>
              <a:ext uri="{FF2B5EF4-FFF2-40B4-BE49-F238E27FC236}">
                <a16:creationId xmlns:a16="http://schemas.microsoft.com/office/drawing/2014/main" id="{79283938-D7BB-17DC-6AEF-4995B544AB9F}"/>
              </a:ext>
            </a:extLst>
          </p:cNvPr>
          <p:cNvSpPr>
            <a:spLocks noGrp="1"/>
          </p:cNvSpPr>
          <p:nvPr>
            <p:ph type="body" idx="1"/>
          </p:nvPr>
        </p:nvSpPr>
        <p:spPr/>
        <p:txBody>
          <a:bodyPr/>
          <a:lstStyle/>
          <a:p>
            <a:r>
              <a:rPr lang="en-US" b="1" dirty="0"/>
              <a:t>Problem:</a:t>
            </a:r>
          </a:p>
          <a:p>
            <a:pPr lvl="1"/>
            <a:r>
              <a:rPr lang="en-US" dirty="0"/>
              <a:t>You have an edge-detected image (after applying Sobel or Canny), and now you want to </a:t>
            </a:r>
            <a:r>
              <a:rPr lang="en-US" b="1" dirty="0"/>
              <a:t>find lines</a:t>
            </a:r>
            <a:r>
              <a:rPr lang="en-US" dirty="0"/>
              <a:t> — especially straight lines that may be partially broken or not perfectly continuous.</a:t>
            </a:r>
          </a:p>
          <a:p>
            <a:pPr marL="50800" indent="0">
              <a:buNone/>
            </a:pPr>
            <a:endParaRPr lang="en-US" dirty="0"/>
          </a:p>
        </p:txBody>
      </p:sp>
    </p:spTree>
    <p:extLst>
      <p:ext uri="{BB962C8B-B14F-4D97-AF65-F5344CB8AC3E}">
        <p14:creationId xmlns:p14="http://schemas.microsoft.com/office/powerpoint/2010/main" val="3192152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BD8F-35E2-80D4-CA30-58BEB2B3BD2D}"/>
              </a:ext>
            </a:extLst>
          </p:cNvPr>
          <p:cNvSpPr>
            <a:spLocks noGrp="1"/>
          </p:cNvSpPr>
          <p:nvPr>
            <p:ph type="title"/>
          </p:nvPr>
        </p:nvSpPr>
        <p:spPr/>
        <p:txBody>
          <a:bodyPr/>
          <a:lstStyle/>
          <a:p>
            <a:r>
              <a:rPr lang="en-US" dirty="0"/>
              <a:t>Step 0: Edge Image (Input)</a:t>
            </a:r>
          </a:p>
        </p:txBody>
      </p:sp>
      <p:sp>
        <p:nvSpPr>
          <p:cNvPr id="3" name="Slide Number Placeholder 2">
            <a:extLst>
              <a:ext uri="{FF2B5EF4-FFF2-40B4-BE49-F238E27FC236}">
                <a16:creationId xmlns:a16="http://schemas.microsoft.com/office/drawing/2014/main" id="{5531303A-C6AC-D67B-E336-0037ED0966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5" name="Rectangle 1">
            <a:extLst>
              <a:ext uri="{FF2B5EF4-FFF2-40B4-BE49-F238E27FC236}">
                <a16:creationId xmlns:a16="http://schemas.microsoft.com/office/drawing/2014/main" id="{81D9D0D8-028E-21E0-6549-C8B1A7108FA0}"/>
              </a:ext>
            </a:extLst>
          </p:cNvPr>
          <p:cNvSpPr>
            <a:spLocks noGrp="1" noChangeArrowheads="1"/>
          </p:cNvSpPr>
          <p:nvPr>
            <p:ph type="body" idx="1"/>
          </p:nvPr>
        </p:nvSpPr>
        <p:spPr bwMode="auto">
          <a:xfrm>
            <a:off x="609600" y="1392926"/>
            <a:ext cx="5910592"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Assume we have this 5×5 binary image (1 = edge pixel):</a:t>
            </a: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7006EF36-DD8F-EB87-F4BA-F17F3205BEBF}"/>
              </a:ext>
            </a:extLst>
          </p:cNvPr>
          <p:cNvPicPr>
            <a:picLocks noChangeAspect="1"/>
          </p:cNvPicPr>
          <p:nvPr/>
        </p:nvPicPr>
        <p:blipFill>
          <a:blip r:embed="rId2"/>
          <a:stretch>
            <a:fillRect/>
          </a:stretch>
        </p:blipFill>
        <p:spPr>
          <a:xfrm>
            <a:off x="609600" y="2193145"/>
            <a:ext cx="1733792" cy="1886213"/>
          </a:xfrm>
          <a:prstGeom prst="rect">
            <a:avLst/>
          </a:prstGeom>
        </p:spPr>
      </p:pic>
      <p:sp>
        <p:nvSpPr>
          <p:cNvPr id="12" name="TextBox 11">
            <a:extLst>
              <a:ext uri="{FF2B5EF4-FFF2-40B4-BE49-F238E27FC236}">
                <a16:creationId xmlns:a16="http://schemas.microsoft.com/office/drawing/2014/main" id="{8816D29A-54EF-1245-8484-0AD4E9F391F9}"/>
              </a:ext>
            </a:extLst>
          </p:cNvPr>
          <p:cNvSpPr txBox="1"/>
          <p:nvPr/>
        </p:nvSpPr>
        <p:spPr>
          <a:xfrm>
            <a:off x="424192" y="4391873"/>
            <a:ext cx="6096000" cy="1169551"/>
          </a:xfrm>
          <a:prstGeom prst="rect">
            <a:avLst/>
          </a:prstGeom>
          <a:noFill/>
        </p:spPr>
        <p:txBody>
          <a:bodyPr wrap="square">
            <a:spAutoFit/>
          </a:bodyPr>
          <a:lstStyle/>
          <a:p>
            <a:r>
              <a:rPr lang="en-US" dirty="0"/>
              <a:t>This clearly shows a vertical line at x = 2.</a:t>
            </a:r>
          </a:p>
          <a:p>
            <a:endParaRPr lang="en-US" dirty="0"/>
          </a:p>
          <a:p>
            <a:r>
              <a:rPr lang="en-US" dirty="0"/>
              <a:t>Edge points:</a:t>
            </a:r>
          </a:p>
          <a:p>
            <a:r>
              <a:rPr lang="en-US" dirty="0"/>
              <a:t>(x=2, y=1), (2, 2), (2, 3)</a:t>
            </a:r>
          </a:p>
          <a:p>
            <a:endParaRPr lang="en-US" dirty="0"/>
          </a:p>
        </p:txBody>
      </p:sp>
    </p:spTree>
    <p:extLst>
      <p:ext uri="{BB962C8B-B14F-4D97-AF65-F5344CB8AC3E}">
        <p14:creationId xmlns:p14="http://schemas.microsoft.com/office/powerpoint/2010/main" val="2392356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3F465-4866-6EB0-17A2-B126DD9CF3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1DD0D7-4218-08D4-92FD-9244B651A585}"/>
              </a:ext>
            </a:extLst>
          </p:cNvPr>
          <p:cNvSpPr>
            <a:spLocks noGrp="1"/>
          </p:cNvSpPr>
          <p:nvPr>
            <p:ph type="title"/>
          </p:nvPr>
        </p:nvSpPr>
        <p:spPr/>
        <p:txBody>
          <a:bodyPr/>
          <a:lstStyle/>
          <a:p>
            <a:r>
              <a:rPr lang="en-US" dirty="0"/>
              <a:t>Step 1: Parametrize a Line</a:t>
            </a:r>
          </a:p>
        </p:txBody>
      </p:sp>
      <p:sp>
        <p:nvSpPr>
          <p:cNvPr id="3" name="Slide Number Placeholder 2">
            <a:extLst>
              <a:ext uri="{FF2B5EF4-FFF2-40B4-BE49-F238E27FC236}">
                <a16:creationId xmlns:a16="http://schemas.microsoft.com/office/drawing/2014/main" id="{D6816125-23E3-06B1-24C6-23FD27C60F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8" name="Picture 7">
            <a:extLst>
              <a:ext uri="{FF2B5EF4-FFF2-40B4-BE49-F238E27FC236}">
                <a16:creationId xmlns:a16="http://schemas.microsoft.com/office/drawing/2014/main" id="{C38DF0AE-CFF0-D83B-5A25-F357210D7709}"/>
              </a:ext>
            </a:extLst>
          </p:cNvPr>
          <p:cNvPicPr>
            <a:picLocks noChangeAspect="1"/>
          </p:cNvPicPr>
          <p:nvPr/>
        </p:nvPicPr>
        <p:blipFill>
          <a:blip r:embed="rId2"/>
          <a:stretch>
            <a:fillRect/>
          </a:stretch>
        </p:blipFill>
        <p:spPr>
          <a:xfrm>
            <a:off x="1048399" y="1525074"/>
            <a:ext cx="7173326" cy="3429479"/>
          </a:xfrm>
          <a:prstGeom prst="rect">
            <a:avLst/>
          </a:prstGeom>
        </p:spPr>
      </p:pic>
      <p:sp>
        <p:nvSpPr>
          <p:cNvPr id="11" name="TextBox 10">
            <a:extLst>
              <a:ext uri="{FF2B5EF4-FFF2-40B4-BE49-F238E27FC236}">
                <a16:creationId xmlns:a16="http://schemas.microsoft.com/office/drawing/2014/main" id="{578D6370-4CCA-5E4C-59B9-1045A026C176}"/>
              </a:ext>
            </a:extLst>
          </p:cNvPr>
          <p:cNvSpPr txBox="1"/>
          <p:nvPr/>
        </p:nvSpPr>
        <p:spPr>
          <a:xfrm>
            <a:off x="838200" y="4954553"/>
            <a:ext cx="6096000" cy="1169551"/>
          </a:xfrm>
          <a:prstGeom prst="rect">
            <a:avLst/>
          </a:prstGeom>
          <a:noFill/>
        </p:spPr>
        <p:txBody>
          <a:bodyPr wrap="square">
            <a:spAutoFit/>
          </a:bodyPr>
          <a:lstStyle/>
          <a:p>
            <a:endParaRPr lang="en-US" dirty="0"/>
          </a:p>
          <a:p>
            <a:r>
              <a:rPr lang="en-US" dirty="0"/>
              <a:t>θ: angle of the line's normal (0 to 180 degrees)</a:t>
            </a:r>
          </a:p>
          <a:p>
            <a:endParaRPr lang="en-US" dirty="0"/>
          </a:p>
          <a:p>
            <a:endParaRPr lang="en-US" dirty="0"/>
          </a:p>
          <a:p>
            <a:r>
              <a:rPr lang="en-US" dirty="0"/>
              <a:t>ρ: perpendicular distance from origin to the line</a:t>
            </a:r>
          </a:p>
        </p:txBody>
      </p:sp>
    </p:spTree>
    <p:extLst>
      <p:ext uri="{BB962C8B-B14F-4D97-AF65-F5344CB8AC3E}">
        <p14:creationId xmlns:p14="http://schemas.microsoft.com/office/powerpoint/2010/main" val="508822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61596-EB9C-7A72-32FE-524F90D4B0CC}"/>
              </a:ext>
            </a:extLst>
          </p:cNvPr>
          <p:cNvSpPr>
            <a:spLocks noGrp="1"/>
          </p:cNvSpPr>
          <p:nvPr>
            <p:ph type="title"/>
          </p:nvPr>
        </p:nvSpPr>
        <p:spPr>
          <a:xfrm>
            <a:off x="838200" y="365126"/>
            <a:ext cx="3167743" cy="1027800"/>
          </a:xfrm>
        </p:spPr>
        <p:txBody>
          <a:bodyPr/>
          <a:lstStyle/>
          <a:p>
            <a:r>
              <a:rPr lang="en-US" dirty="0"/>
              <a:t>Step 2: Compute ρ for all Edge Points</a:t>
            </a:r>
          </a:p>
        </p:txBody>
      </p:sp>
      <p:sp>
        <p:nvSpPr>
          <p:cNvPr id="3" name="Slide Number Placeholder 2">
            <a:extLst>
              <a:ext uri="{FF2B5EF4-FFF2-40B4-BE49-F238E27FC236}">
                <a16:creationId xmlns:a16="http://schemas.microsoft.com/office/drawing/2014/main" id="{2687C18E-ED23-45D2-562F-51B6B38DB7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6" name="Picture 5">
            <a:extLst>
              <a:ext uri="{FF2B5EF4-FFF2-40B4-BE49-F238E27FC236}">
                <a16:creationId xmlns:a16="http://schemas.microsoft.com/office/drawing/2014/main" id="{206EFAA4-36F9-8A1E-FFAF-BC21197F0D33}"/>
              </a:ext>
            </a:extLst>
          </p:cNvPr>
          <p:cNvPicPr>
            <a:picLocks noChangeAspect="1"/>
          </p:cNvPicPr>
          <p:nvPr/>
        </p:nvPicPr>
        <p:blipFill>
          <a:blip r:embed="rId2"/>
          <a:stretch>
            <a:fillRect/>
          </a:stretch>
        </p:blipFill>
        <p:spPr>
          <a:xfrm>
            <a:off x="618722" y="1251787"/>
            <a:ext cx="5772956" cy="5287113"/>
          </a:xfrm>
          <a:prstGeom prst="rect">
            <a:avLst/>
          </a:prstGeom>
        </p:spPr>
      </p:pic>
      <p:sp>
        <p:nvSpPr>
          <p:cNvPr id="7" name="Title 1">
            <a:extLst>
              <a:ext uri="{FF2B5EF4-FFF2-40B4-BE49-F238E27FC236}">
                <a16:creationId xmlns:a16="http://schemas.microsoft.com/office/drawing/2014/main" id="{6B687950-91A2-CE15-3657-9A22CD90C006}"/>
              </a:ext>
            </a:extLst>
          </p:cNvPr>
          <p:cNvSpPr txBox="1">
            <a:spLocks/>
          </p:cNvSpPr>
          <p:nvPr/>
        </p:nvSpPr>
        <p:spPr>
          <a:xfrm>
            <a:off x="7026728" y="365126"/>
            <a:ext cx="3167743" cy="10278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2800"/>
              <a:buFont typeface="Calibri"/>
              <a:buNone/>
              <a:defRPr sz="2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Step 3: Voting in Accumulator</a:t>
            </a:r>
          </a:p>
        </p:txBody>
      </p:sp>
      <p:pic>
        <p:nvPicPr>
          <p:cNvPr id="9" name="Picture 8">
            <a:extLst>
              <a:ext uri="{FF2B5EF4-FFF2-40B4-BE49-F238E27FC236}">
                <a16:creationId xmlns:a16="http://schemas.microsoft.com/office/drawing/2014/main" id="{AD31DC41-F2B5-D419-93BE-5CC0833287A7}"/>
              </a:ext>
            </a:extLst>
          </p:cNvPr>
          <p:cNvPicPr>
            <a:picLocks noChangeAspect="1"/>
          </p:cNvPicPr>
          <p:nvPr/>
        </p:nvPicPr>
        <p:blipFill>
          <a:blip r:embed="rId3"/>
          <a:stretch>
            <a:fillRect/>
          </a:stretch>
        </p:blipFill>
        <p:spPr>
          <a:xfrm>
            <a:off x="6096000" y="2171524"/>
            <a:ext cx="5924354" cy="2514951"/>
          </a:xfrm>
          <a:prstGeom prst="rect">
            <a:avLst/>
          </a:prstGeom>
        </p:spPr>
      </p:pic>
      <p:sp>
        <p:nvSpPr>
          <p:cNvPr id="11" name="TextBox 10">
            <a:extLst>
              <a:ext uri="{FF2B5EF4-FFF2-40B4-BE49-F238E27FC236}">
                <a16:creationId xmlns:a16="http://schemas.microsoft.com/office/drawing/2014/main" id="{47A4C8F0-4718-9832-466A-1EC8E3219683}"/>
              </a:ext>
            </a:extLst>
          </p:cNvPr>
          <p:cNvSpPr txBox="1"/>
          <p:nvPr/>
        </p:nvSpPr>
        <p:spPr>
          <a:xfrm>
            <a:off x="6096000" y="5027913"/>
            <a:ext cx="5772956" cy="1169551"/>
          </a:xfrm>
          <a:prstGeom prst="rect">
            <a:avLst/>
          </a:prstGeom>
          <a:noFill/>
        </p:spPr>
        <p:txBody>
          <a:bodyPr wrap="square">
            <a:spAutoFit/>
          </a:bodyPr>
          <a:lstStyle/>
          <a:p>
            <a:r>
              <a:rPr lang="en-US" dirty="0"/>
              <a:t>Each edge point contributes a curve in (θ, ρ) space.</a:t>
            </a:r>
          </a:p>
          <a:p>
            <a:endParaRPr lang="en-US" dirty="0"/>
          </a:p>
          <a:p>
            <a:r>
              <a:rPr lang="en-US" dirty="0"/>
              <a:t>If multiple edge points lie on the same line, their curves will intersect at one point (θ₀, ρ₀). This point gets maximum votes, revealing a line in image space.</a:t>
            </a:r>
          </a:p>
        </p:txBody>
      </p:sp>
    </p:spTree>
    <p:extLst>
      <p:ext uri="{BB962C8B-B14F-4D97-AF65-F5344CB8AC3E}">
        <p14:creationId xmlns:p14="http://schemas.microsoft.com/office/powerpoint/2010/main" val="2540330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3595-C673-06CD-CFF2-22192F7F9969}"/>
              </a:ext>
            </a:extLst>
          </p:cNvPr>
          <p:cNvSpPr>
            <a:spLocks noGrp="1"/>
          </p:cNvSpPr>
          <p:nvPr>
            <p:ph type="title"/>
          </p:nvPr>
        </p:nvSpPr>
        <p:spPr/>
        <p:txBody>
          <a:bodyPr/>
          <a:lstStyle/>
          <a:p>
            <a:r>
              <a:rPr lang="en-US" dirty="0"/>
              <a:t>Step 4: Back to Image Space</a:t>
            </a:r>
          </a:p>
        </p:txBody>
      </p:sp>
      <p:sp>
        <p:nvSpPr>
          <p:cNvPr id="3" name="Slide Number Placeholder 2">
            <a:extLst>
              <a:ext uri="{FF2B5EF4-FFF2-40B4-BE49-F238E27FC236}">
                <a16:creationId xmlns:a16="http://schemas.microsoft.com/office/drawing/2014/main" id="{66FF961D-E5CB-B2B6-3B37-F9C4C2B3B9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pic>
        <p:nvPicPr>
          <p:cNvPr id="6" name="Picture 5">
            <a:extLst>
              <a:ext uri="{FF2B5EF4-FFF2-40B4-BE49-F238E27FC236}">
                <a16:creationId xmlns:a16="http://schemas.microsoft.com/office/drawing/2014/main" id="{F80BB065-DFAA-181A-9AC2-F6BA7DE69604}"/>
              </a:ext>
            </a:extLst>
          </p:cNvPr>
          <p:cNvPicPr>
            <a:picLocks noChangeAspect="1"/>
          </p:cNvPicPr>
          <p:nvPr/>
        </p:nvPicPr>
        <p:blipFill>
          <a:blip r:embed="rId2"/>
          <a:stretch>
            <a:fillRect/>
          </a:stretch>
        </p:blipFill>
        <p:spPr>
          <a:xfrm>
            <a:off x="673139" y="1847629"/>
            <a:ext cx="5925377" cy="1581371"/>
          </a:xfrm>
          <a:prstGeom prst="rect">
            <a:avLst/>
          </a:prstGeom>
        </p:spPr>
      </p:pic>
    </p:spTree>
    <p:extLst>
      <p:ext uri="{BB962C8B-B14F-4D97-AF65-F5344CB8AC3E}">
        <p14:creationId xmlns:p14="http://schemas.microsoft.com/office/powerpoint/2010/main" val="3702766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E9DA-7D27-8FC1-D599-A68BEA4E997F}"/>
              </a:ext>
            </a:extLst>
          </p:cNvPr>
          <p:cNvSpPr>
            <a:spLocks noGrp="1"/>
          </p:cNvSpPr>
          <p:nvPr>
            <p:ph type="title"/>
          </p:nvPr>
        </p:nvSpPr>
        <p:spPr/>
        <p:txBody>
          <a:bodyPr/>
          <a:lstStyle/>
          <a:p>
            <a:r>
              <a:rPr lang="en-US" dirty="0"/>
              <a:t>What is an Edge ?</a:t>
            </a:r>
          </a:p>
        </p:txBody>
      </p:sp>
      <p:sp>
        <p:nvSpPr>
          <p:cNvPr id="3" name="Slide Number Placeholder 2">
            <a:extLst>
              <a:ext uri="{FF2B5EF4-FFF2-40B4-BE49-F238E27FC236}">
                <a16:creationId xmlns:a16="http://schemas.microsoft.com/office/drawing/2014/main" id="{896DB99E-6B5F-7491-056F-71312303D3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4" name="Text Placeholder 3">
            <a:extLst>
              <a:ext uri="{FF2B5EF4-FFF2-40B4-BE49-F238E27FC236}">
                <a16:creationId xmlns:a16="http://schemas.microsoft.com/office/drawing/2014/main" id="{0299F927-A2B3-B480-79CF-5EE6F83AA4C4}"/>
              </a:ext>
            </a:extLst>
          </p:cNvPr>
          <p:cNvSpPr>
            <a:spLocks noGrp="1"/>
          </p:cNvSpPr>
          <p:nvPr>
            <p:ph type="body" idx="1"/>
          </p:nvPr>
        </p:nvSpPr>
        <p:spPr/>
        <p:txBody>
          <a:bodyPr/>
          <a:lstStyle/>
          <a:p>
            <a:r>
              <a:rPr lang="en-US" b="1" dirty="0"/>
              <a:t>Analogy:</a:t>
            </a:r>
            <a:br>
              <a:rPr lang="en-US" dirty="0"/>
            </a:br>
            <a:r>
              <a:rPr lang="en-US" dirty="0"/>
              <a:t>Imagine a sharp boundary between two colored walls—one red and one white. That sharp change in color is like an "edge" in an image.</a:t>
            </a:r>
          </a:p>
          <a:p>
            <a:r>
              <a:rPr lang="en-US" b="1" dirty="0"/>
              <a:t>Definition:</a:t>
            </a:r>
            <a:br>
              <a:rPr lang="en-US" dirty="0"/>
            </a:br>
            <a:r>
              <a:rPr lang="en-US" dirty="0"/>
              <a:t>An edge is a region in an image where intensity changes sharply. It's the boundary between objects, textures, or colors.</a:t>
            </a:r>
          </a:p>
          <a:p>
            <a:pPr marL="50800" indent="0">
              <a:buNone/>
            </a:pPr>
            <a:endParaRPr lang="en-US" dirty="0"/>
          </a:p>
        </p:txBody>
      </p:sp>
    </p:spTree>
    <p:extLst>
      <p:ext uri="{BB962C8B-B14F-4D97-AF65-F5344CB8AC3E}">
        <p14:creationId xmlns:p14="http://schemas.microsoft.com/office/powerpoint/2010/main" val="641058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2646951e7b1_0_43"/>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Role of Voting in Line Fitting</a:t>
            </a:r>
            <a:endParaRPr/>
          </a:p>
        </p:txBody>
      </p:sp>
      <p:sp>
        <p:nvSpPr>
          <p:cNvPr id="479" name="Google Shape;479;g2646951e7b1_0_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30</a:t>
            </a:fld>
            <a:endParaRPr/>
          </a:p>
        </p:txBody>
      </p:sp>
      <p:sp>
        <p:nvSpPr>
          <p:cNvPr id="480" name="Google Shape;480;g2646951e7b1_0_43"/>
          <p:cNvSpPr txBox="1"/>
          <p:nvPr/>
        </p:nvSpPr>
        <p:spPr>
          <a:xfrm>
            <a:off x="5456800" y="1297450"/>
            <a:ext cx="6206700" cy="4905000"/>
          </a:xfrm>
          <a:prstGeom prst="rect">
            <a:avLst/>
          </a:prstGeom>
          <a:noFill/>
          <a:ln>
            <a:noFill/>
          </a:ln>
        </p:spPr>
        <p:txBody>
          <a:bodyPr spcFirstLastPara="1" wrap="square" lIns="91425" tIns="91425" rIns="91425" bIns="91425" anchor="t" anchorCtr="0">
            <a:spAutoFit/>
          </a:bodyPr>
          <a:lstStyle/>
          <a:p>
            <a:pPr marL="457200" marR="0" lvl="0" indent="-361950" algn="l" rtl="0">
              <a:lnSpc>
                <a:spcPct val="100000"/>
              </a:lnSpc>
              <a:spcBef>
                <a:spcPts val="0"/>
              </a:spcBef>
              <a:spcAft>
                <a:spcPts val="0"/>
              </a:spcAft>
              <a:buClr>
                <a:schemeClr val="dk1"/>
              </a:buClr>
              <a:buSzPts val="2100"/>
              <a:buFont typeface="Proxima Nova"/>
              <a:buChar char="•"/>
            </a:pPr>
            <a:r>
              <a:rPr lang="en-US" sz="2100" b="0" i="0" u="none" strike="noStrike" cap="none">
                <a:solidFill>
                  <a:schemeClr val="dk1"/>
                </a:solidFill>
                <a:latin typeface="Proxima Nova"/>
                <a:ea typeface="Proxima Nova"/>
                <a:cs typeface="Proxima Nova"/>
                <a:sym typeface="Proxima Nova"/>
              </a:rPr>
              <a:t>It’s not feasible to check all combinations of features by fitting a model to each possible subset.</a:t>
            </a:r>
            <a:endParaRPr sz="2900" b="0" i="0" u="none" strike="noStrike" cap="none">
              <a:solidFill>
                <a:schemeClr val="dk1"/>
              </a:solidFill>
              <a:latin typeface="Proxima Nova"/>
              <a:ea typeface="Proxima Nova"/>
              <a:cs typeface="Proxima Nova"/>
              <a:sym typeface="Proxima Nova"/>
            </a:endParaRPr>
          </a:p>
          <a:p>
            <a:pPr marL="457200" marR="0" lvl="0" indent="-361950" algn="l" rtl="0">
              <a:lnSpc>
                <a:spcPct val="100000"/>
              </a:lnSpc>
              <a:spcBef>
                <a:spcPts val="3000"/>
              </a:spcBef>
              <a:spcAft>
                <a:spcPts val="0"/>
              </a:spcAft>
              <a:buClr>
                <a:schemeClr val="dk1"/>
              </a:buClr>
              <a:buSzPts val="2100"/>
              <a:buFont typeface="Arial"/>
              <a:buChar char="•"/>
            </a:pPr>
            <a:r>
              <a:rPr lang="en-US" sz="2100" b="0" i="0" u="none" strike="noStrike" cap="none">
                <a:solidFill>
                  <a:schemeClr val="dk1"/>
                </a:solidFill>
                <a:latin typeface="Proxima Nova"/>
                <a:ea typeface="Proxima Nova"/>
                <a:cs typeface="Proxima Nova"/>
                <a:sym typeface="Proxima Nova"/>
              </a:rPr>
              <a:t>Voting is a general technique where we let the features </a:t>
            </a:r>
            <a:r>
              <a:rPr lang="en-US" sz="2100" b="0" i="1" u="none" strike="noStrike" cap="none">
                <a:solidFill>
                  <a:schemeClr val="dk1"/>
                </a:solidFill>
                <a:latin typeface="Proxima Nova"/>
                <a:ea typeface="Proxima Nova"/>
                <a:cs typeface="Proxima Nova"/>
                <a:sym typeface="Proxima Nova"/>
              </a:rPr>
              <a:t>vote for all models that are compatible with it</a:t>
            </a:r>
            <a:r>
              <a:rPr lang="en-US" sz="2100" b="0" i="0" u="none" strike="noStrike" cap="none">
                <a:solidFill>
                  <a:schemeClr val="dk1"/>
                </a:solidFill>
                <a:latin typeface="Proxima Nova"/>
                <a:ea typeface="Proxima Nova"/>
                <a:cs typeface="Proxima Nova"/>
                <a:sym typeface="Proxima Nova"/>
              </a:rPr>
              <a:t>.</a:t>
            </a:r>
            <a:endParaRPr sz="2900" b="0" i="0" u="none" strike="noStrike" cap="none">
              <a:solidFill>
                <a:schemeClr val="dk1"/>
              </a:solidFill>
              <a:latin typeface="Proxima Nova"/>
              <a:ea typeface="Proxima Nova"/>
              <a:cs typeface="Proxima Nova"/>
              <a:sym typeface="Proxima Nova"/>
            </a:endParaRPr>
          </a:p>
          <a:p>
            <a:pPr marL="914400" marR="0" lvl="1" indent="-336550" algn="l" rtl="0">
              <a:lnSpc>
                <a:spcPct val="100000"/>
              </a:lnSpc>
              <a:spcBef>
                <a:spcPts val="1600"/>
              </a:spcBef>
              <a:spcAft>
                <a:spcPts val="0"/>
              </a:spcAft>
              <a:buClr>
                <a:srgbClr val="002060"/>
              </a:buClr>
              <a:buSzPts val="1700"/>
              <a:buFont typeface="Proxima Nova"/>
              <a:buChar char="–"/>
            </a:pPr>
            <a:r>
              <a:rPr lang="en-US" sz="1700" b="0" i="0" u="none" strike="noStrike" cap="none">
                <a:solidFill>
                  <a:srgbClr val="002060"/>
                </a:solidFill>
                <a:latin typeface="Proxima Nova"/>
                <a:ea typeface="Proxima Nova"/>
                <a:cs typeface="Proxima Nova"/>
                <a:sym typeface="Proxima Nova"/>
              </a:rPr>
              <a:t>Cycle through features, cast votes for model parameters.</a:t>
            </a:r>
            <a:endParaRPr sz="2500" b="0" i="0" u="none" strike="noStrike" cap="none">
              <a:solidFill>
                <a:schemeClr val="dk1"/>
              </a:solidFill>
              <a:latin typeface="Proxima Nova"/>
              <a:ea typeface="Proxima Nova"/>
              <a:cs typeface="Proxima Nova"/>
              <a:sym typeface="Proxima Nova"/>
            </a:endParaRPr>
          </a:p>
          <a:p>
            <a:pPr marL="914400" marR="0" lvl="1" indent="-336550" algn="l" rtl="0">
              <a:lnSpc>
                <a:spcPct val="100000"/>
              </a:lnSpc>
              <a:spcBef>
                <a:spcPts val="1000"/>
              </a:spcBef>
              <a:spcAft>
                <a:spcPts val="0"/>
              </a:spcAft>
              <a:buClr>
                <a:srgbClr val="002060"/>
              </a:buClr>
              <a:buSzPts val="1700"/>
              <a:buFont typeface="Proxima Nova"/>
              <a:buChar char="–"/>
            </a:pPr>
            <a:r>
              <a:rPr lang="en-US" sz="1700" b="0" i="0" u="none" strike="noStrike" cap="none">
                <a:solidFill>
                  <a:srgbClr val="002060"/>
                </a:solidFill>
                <a:latin typeface="Proxima Nova"/>
                <a:ea typeface="Proxima Nova"/>
                <a:cs typeface="Proxima Nova"/>
                <a:sym typeface="Proxima Nova"/>
              </a:rPr>
              <a:t>Look for model parameters that receive a lot of votes.</a:t>
            </a:r>
            <a:endParaRPr sz="2500" b="0" i="0" u="none" strike="noStrike" cap="none">
              <a:solidFill>
                <a:schemeClr val="dk1"/>
              </a:solidFill>
              <a:latin typeface="Proxima Nova"/>
              <a:ea typeface="Proxima Nova"/>
              <a:cs typeface="Proxima Nova"/>
              <a:sym typeface="Proxima Nova"/>
            </a:endParaRPr>
          </a:p>
          <a:p>
            <a:pPr marL="457200" marR="0" lvl="0" indent="-361950" algn="l" rtl="0">
              <a:lnSpc>
                <a:spcPct val="100000"/>
              </a:lnSpc>
              <a:spcBef>
                <a:spcPts val="2400"/>
              </a:spcBef>
              <a:spcAft>
                <a:spcPts val="0"/>
              </a:spcAft>
              <a:buClr>
                <a:schemeClr val="dk1"/>
              </a:buClr>
              <a:buSzPts val="2100"/>
              <a:buFont typeface="Proxima Nova"/>
              <a:buChar char="•"/>
            </a:pPr>
            <a:r>
              <a:rPr lang="en-US" sz="2100" b="0" i="0" u="none" strike="noStrike" cap="none">
                <a:solidFill>
                  <a:schemeClr val="dk1"/>
                </a:solidFill>
                <a:latin typeface="Proxima Nova"/>
                <a:ea typeface="Proxima Nova"/>
                <a:cs typeface="Proxima Nova"/>
                <a:sym typeface="Proxima Nova"/>
              </a:rPr>
              <a:t>Noise &amp; clutter features will cast votes too, </a:t>
            </a:r>
            <a:r>
              <a:rPr lang="en-US" sz="2100" b="0" i="1" u="none" strike="noStrike" cap="none">
                <a:solidFill>
                  <a:schemeClr val="dk1"/>
                </a:solidFill>
                <a:latin typeface="Proxima Nova"/>
                <a:ea typeface="Proxima Nova"/>
                <a:cs typeface="Proxima Nova"/>
                <a:sym typeface="Proxima Nova"/>
              </a:rPr>
              <a:t>but</a:t>
            </a:r>
            <a:r>
              <a:rPr lang="en-US" sz="2100" b="0" i="0" u="none" strike="noStrike" cap="none">
                <a:solidFill>
                  <a:schemeClr val="dk1"/>
                </a:solidFill>
                <a:latin typeface="Proxima Nova"/>
                <a:ea typeface="Proxima Nova"/>
                <a:cs typeface="Proxima Nova"/>
                <a:sym typeface="Proxima Nova"/>
              </a:rPr>
              <a:t> typically their votes should be inconsistent with the majority of “good” features.</a:t>
            </a:r>
            <a:endParaRPr sz="2100" b="0" i="0" u="none" strike="noStrike" cap="none">
              <a:solidFill>
                <a:schemeClr val="dk1"/>
              </a:solidFill>
              <a:latin typeface="Proxima Nova"/>
              <a:ea typeface="Proxima Nova"/>
              <a:cs typeface="Proxima Nova"/>
              <a:sym typeface="Proxima Nova"/>
            </a:endParaRPr>
          </a:p>
        </p:txBody>
      </p:sp>
      <p:sp>
        <p:nvSpPr>
          <p:cNvPr id="481" name="Google Shape;481;g2646951e7b1_0_4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pic>
        <p:nvPicPr>
          <p:cNvPr id="482" name="Google Shape;482;g2646951e7b1_0_43" descr="tower_edge.jpg"/>
          <p:cNvPicPr preferRelativeResize="0"/>
          <p:nvPr/>
        </p:nvPicPr>
        <p:blipFill rotWithShape="1">
          <a:blip r:embed="rId3">
            <a:alphaModFix/>
          </a:blip>
          <a:srcRect/>
          <a:stretch/>
        </p:blipFill>
        <p:spPr>
          <a:xfrm>
            <a:off x="519050" y="1274725"/>
            <a:ext cx="4750250" cy="5446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2646951e7b1_0_53"/>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489" name="Google Shape;489;g2646951e7b1_0_5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31</a:t>
            </a:fld>
            <a:endParaRPr/>
          </a:p>
        </p:txBody>
      </p:sp>
      <p:sp>
        <p:nvSpPr>
          <p:cNvPr id="490" name="Google Shape;490;g2646951e7b1_0_53"/>
          <p:cNvSpPr txBox="1"/>
          <p:nvPr/>
        </p:nvSpPr>
        <p:spPr>
          <a:xfrm>
            <a:off x="4928425" y="1679675"/>
            <a:ext cx="6735000" cy="4248300"/>
          </a:xfrm>
          <a:prstGeom prst="rect">
            <a:avLst/>
          </a:prstGeom>
          <a:noFill/>
          <a:ln>
            <a:noFill/>
          </a:ln>
        </p:spPr>
        <p:txBody>
          <a:bodyPr spcFirstLastPara="1" wrap="square" lIns="91425" tIns="91425" rIns="91425" bIns="91425" anchor="t" anchorCtr="0">
            <a:spAutoFit/>
          </a:bodyPr>
          <a:lstStyle/>
          <a:p>
            <a:pPr marL="457200" marR="0" lvl="0" indent="-381000" algn="l" rtl="0">
              <a:lnSpc>
                <a:spcPct val="100000"/>
              </a:lnSpc>
              <a:spcBef>
                <a:spcPts val="0"/>
              </a:spcBef>
              <a:spcAft>
                <a:spcPts val="0"/>
              </a:spcAft>
              <a:buClr>
                <a:schemeClr val="dk1"/>
              </a:buClr>
              <a:buSzPts val="2400"/>
              <a:buFont typeface="Proxima Nova"/>
              <a:buChar char="●"/>
            </a:pPr>
            <a:r>
              <a:rPr lang="en-US" sz="2400" b="0" i="0" u="none" strike="noStrike" cap="none">
                <a:solidFill>
                  <a:schemeClr val="dk1"/>
                </a:solidFill>
                <a:latin typeface="Proxima Nova"/>
                <a:ea typeface="Proxima Nova"/>
                <a:cs typeface="Proxima Nova"/>
                <a:sym typeface="Proxima Nova"/>
              </a:rPr>
              <a:t>Given points that belong to a line, what is the line?</a:t>
            </a:r>
            <a:endParaRPr sz="3200" b="0" i="0" u="none" strike="noStrike" cap="none">
              <a:solidFill>
                <a:schemeClr val="dk1"/>
              </a:solidFill>
              <a:latin typeface="Proxima Nova"/>
              <a:ea typeface="Proxima Nova"/>
              <a:cs typeface="Proxima Nova"/>
              <a:sym typeface="Proxima Nova"/>
            </a:endParaRPr>
          </a:p>
          <a:p>
            <a:pPr marL="457200" marR="0" lvl="0" indent="-381000" algn="l" rtl="0">
              <a:lnSpc>
                <a:spcPct val="100000"/>
              </a:lnSpc>
              <a:spcBef>
                <a:spcPts val="480"/>
              </a:spcBef>
              <a:spcAft>
                <a:spcPts val="0"/>
              </a:spcAft>
              <a:buClr>
                <a:schemeClr val="dk1"/>
              </a:buClr>
              <a:buSzPts val="2400"/>
              <a:buFont typeface="Proxima Nova"/>
              <a:buChar char="●"/>
            </a:pPr>
            <a:r>
              <a:rPr lang="en-US" sz="2400" b="0" i="0" u="none" strike="noStrike" cap="none">
                <a:solidFill>
                  <a:schemeClr val="dk1"/>
                </a:solidFill>
                <a:latin typeface="Proxima Nova"/>
                <a:ea typeface="Proxima Nova"/>
                <a:cs typeface="Proxima Nova"/>
                <a:sym typeface="Proxima Nova"/>
              </a:rPr>
              <a:t>How many lines are there?</a:t>
            </a:r>
            <a:endParaRPr sz="3200" b="0" i="0" u="none" strike="noStrike" cap="none">
              <a:solidFill>
                <a:schemeClr val="dk1"/>
              </a:solidFill>
              <a:latin typeface="Proxima Nova"/>
              <a:ea typeface="Proxima Nova"/>
              <a:cs typeface="Proxima Nova"/>
              <a:sym typeface="Proxima Nova"/>
            </a:endParaRPr>
          </a:p>
          <a:p>
            <a:pPr marL="457200" marR="0" lvl="0" indent="-381000" algn="l" rtl="0">
              <a:lnSpc>
                <a:spcPct val="100000"/>
              </a:lnSpc>
              <a:spcBef>
                <a:spcPts val="480"/>
              </a:spcBef>
              <a:spcAft>
                <a:spcPts val="0"/>
              </a:spcAft>
              <a:buClr>
                <a:schemeClr val="dk1"/>
              </a:buClr>
              <a:buSzPts val="2400"/>
              <a:buFont typeface="Proxima Nova"/>
              <a:buChar char="●"/>
            </a:pPr>
            <a:r>
              <a:rPr lang="en-US" sz="2400" b="0" i="0" u="none" strike="noStrike" cap="none">
                <a:solidFill>
                  <a:schemeClr val="dk1"/>
                </a:solidFill>
                <a:latin typeface="Proxima Nova"/>
                <a:ea typeface="Proxima Nova"/>
                <a:cs typeface="Proxima Nova"/>
                <a:sym typeface="Proxima Nova"/>
              </a:rPr>
              <a:t>Which points belong to which lines?</a:t>
            </a:r>
            <a:endParaRPr sz="1200" b="0" i="0" u="none" strike="noStrike" cap="none">
              <a:solidFill>
                <a:schemeClr val="dk1"/>
              </a:solidFill>
              <a:latin typeface="Proxima Nova"/>
              <a:ea typeface="Proxima Nova"/>
              <a:cs typeface="Proxima Nova"/>
              <a:sym typeface="Proxima Nova"/>
            </a:endParaRPr>
          </a:p>
          <a:p>
            <a:pPr marL="457200" marR="0" lvl="0" indent="-3810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Hough Transform is a voting technique that can be used to answer all of these questions.</a:t>
            </a:r>
            <a:endParaRPr sz="3200" b="0" i="0" u="none" strike="noStrike" cap="none">
              <a:solidFill>
                <a:schemeClr val="dk1"/>
              </a:solidFill>
              <a:latin typeface="Proxima Nova"/>
              <a:ea typeface="Proxima Nova"/>
              <a:cs typeface="Proxima Nova"/>
              <a:sym typeface="Proxima Nova"/>
            </a:endParaRPr>
          </a:p>
          <a:p>
            <a:pPr marL="285750" marR="0" lvl="0" indent="-285750" algn="l" rtl="0">
              <a:lnSpc>
                <a:spcPct val="100000"/>
              </a:lnSpc>
              <a:spcBef>
                <a:spcPts val="480"/>
              </a:spcBef>
              <a:spcAft>
                <a:spcPts val="0"/>
              </a:spcAft>
              <a:buClr>
                <a:srgbClr val="000000"/>
              </a:buClr>
              <a:buSzPts val="2400"/>
              <a:buFont typeface="Arial"/>
              <a:buNone/>
            </a:pPr>
            <a:r>
              <a:rPr lang="en-US" sz="2400" b="0" i="0" u="sng" strike="noStrike" cap="none">
                <a:solidFill>
                  <a:srgbClr val="20124D"/>
                </a:solidFill>
                <a:latin typeface="Proxima Nova"/>
                <a:ea typeface="Proxima Nova"/>
                <a:cs typeface="Proxima Nova"/>
                <a:sym typeface="Proxima Nova"/>
              </a:rPr>
              <a:t>Main idea</a:t>
            </a:r>
            <a:r>
              <a:rPr lang="en-US" sz="2400" b="0" i="0" u="none" strike="noStrike" cap="none">
                <a:solidFill>
                  <a:srgbClr val="20124D"/>
                </a:solidFill>
                <a:latin typeface="Proxima Nova"/>
                <a:ea typeface="Proxima Nova"/>
                <a:cs typeface="Proxima Nova"/>
                <a:sym typeface="Proxima Nova"/>
              </a:rPr>
              <a:t>: </a:t>
            </a:r>
            <a:endParaRPr sz="2800" b="0" i="0" u="none" strike="noStrike" cap="none">
              <a:solidFill>
                <a:srgbClr val="20124D"/>
              </a:solidFill>
              <a:latin typeface="Proxima Nova"/>
              <a:ea typeface="Proxima Nova"/>
              <a:cs typeface="Proxima Nova"/>
              <a:sym typeface="Proxima Nova"/>
            </a:endParaRPr>
          </a:p>
          <a:p>
            <a:pPr marL="285750" marR="0" lvl="0" indent="-285750" algn="l" rtl="0">
              <a:lnSpc>
                <a:spcPct val="100000"/>
              </a:lnSpc>
              <a:spcBef>
                <a:spcPts val="480"/>
              </a:spcBef>
              <a:spcAft>
                <a:spcPts val="0"/>
              </a:spcAft>
              <a:buClr>
                <a:srgbClr val="000000"/>
              </a:buClr>
              <a:buSzPts val="2400"/>
              <a:buFont typeface="Arial"/>
              <a:buNone/>
            </a:pPr>
            <a:r>
              <a:rPr lang="en-US" sz="2400" b="0" i="0" u="none" strike="noStrike" cap="none">
                <a:solidFill>
                  <a:srgbClr val="20124D"/>
                </a:solidFill>
                <a:latin typeface="Proxima Nova"/>
                <a:ea typeface="Proxima Nova"/>
                <a:cs typeface="Proxima Nova"/>
                <a:sym typeface="Proxima Nova"/>
              </a:rPr>
              <a:t>1.  Record vote for each possible line on which each edge point lies.</a:t>
            </a:r>
            <a:endParaRPr sz="2800" b="0" i="0" u="none" strike="noStrike" cap="none">
              <a:solidFill>
                <a:srgbClr val="20124D"/>
              </a:solidFill>
              <a:latin typeface="Proxima Nova"/>
              <a:ea typeface="Proxima Nova"/>
              <a:cs typeface="Proxima Nova"/>
              <a:sym typeface="Proxima Nova"/>
            </a:endParaRPr>
          </a:p>
          <a:p>
            <a:pPr marL="285750" marR="0" lvl="0" indent="-285750" algn="l" rtl="0">
              <a:lnSpc>
                <a:spcPct val="100000"/>
              </a:lnSpc>
              <a:spcBef>
                <a:spcPts val="480"/>
              </a:spcBef>
              <a:spcAft>
                <a:spcPts val="0"/>
              </a:spcAft>
              <a:buClr>
                <a:srgbClr val="000000"/>
              </a:buClr>
              <a:buSzPts val="2400"/>
              <a:buFont typeface="Arial"/>
              <a:buNone/>
            </a:pPr>
            <a:r>
              <a:rPr lang="en-US" sz="2400" b="0" i="0" u="none" strike="noStrike" cap="none">
                <a:solidFill>
                  <a:srgbClr val="20124D"/>
                </a:solidFill>
                <a:latin typeface="Proxima Nova"/>
                <a:ea typeface="Proxima Nova"/>
                <a:cs typeface="Proxima Nova"/>
                <a:sym typeface="Proxima Nova"/>
              </a:rPr>
              <a:t>2.  Look for lines that get many votes</a:t>
            </a:r>
            <a:r>
              <a:rPr lang="en-US" sz="2000" b="0" i="0" u="none" strike="noStrike" cap="none">
                <a:solidFill>
                  <a:srgbClr val="20124D"/>
                </a:solidFill>
                <a:latin typeface="Proxima Nova"/>
                <a:ea typeface="Proxima Nova"/>
                <a:cs typeface="Proxima Nova"/>
                <a:sym typeface="Proxima Nova"/>
              </a:rPr>
              <a:t>.</a:t>
            </a:r>
            <a:endParaRPr sz="2100" b="0" i="0" u="none" strike="noStrike" cap="none">
              <a:solidFill>
                <a:srgbClr val="20124D"/>
              </a:solidFill>
              <a:latin typeface="Proxima Nova"/>
              <a:ea typeface="Proxima Nova"/>
              <a:cs typeface="Proxima Nova"/>
              <a:sym typeface="Proxima Nova"/>
            </a:endParaRPr>
          </a:p>
        </p:txBody>
      </p:sp>
      <p:sp>
        <p:nvSpPr>
          <p:cNvPr id="491" name="Google Shape;491;g2646951e7b1_0_5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pic>
        <p:nvPicPr>
          <p:cNvPr id="492" name="Google Shape;492;g2646951e7b1_0_53"/>
          <p:cNvPicPr preferRelativeResize="0"/>
          <p:nvPr/>
        </p:nvPicPr>
        <p:blipFill rotWithShape="1">
          <a:blip r:embed="rId3">
            <a:alphaModFix/>
          </a:blip>
          <a:srcRect/>
          <a:stretch/>
        </p:blipFill>
        <p:spPr>
          <a:xfrm>
            <a:off x="2826588" y="2966620"/>
            <a:ext cx="1789137" cy="1789137"/>
          </a:xfrm>
          <a:prstGeom prst="rect">
            <a:avLst/>
          </a:prstGeom>
          <a:noFill/>
          <a:ln>
            <a:noFill/>
          </a:ln>
        </p:spPr>
      </p:pic>
      <p:pic>
        <p:nvPicPr>
          <p:cNvPr id="493" name="Google Shape;493;g2646951e7b1_0_53"/>
          <p:cNvPicPr preferRelativeResize="0"/>
          <p:nvPr/>
        </p:nvPicPr>
        <p:blipFill rotWithShape="1">
          <a:blip r:embed="rId4">
            <a:alphaModFix/>
          </a:blip>
          <a:srcRect/>
          <a:stretch/>
        </p:blipFill>
        <p:spPr>
          <a:xfrm>
            <a:off x="724764" y="1392914"/>
            <a:ext cx="1789137" cy="1789137"/>
          </a:xfrm>
          <a:prstGeom prst="rect">
            <a:avLst/>
          </a:prstGeom>
          <a:noFill/>
          <a:ln>
            <a:noFill/>
          </a:ln>
        </p:spPr>
      </p:pic>
      <p:pic>
        <p:nvPicPr>
          <p:cNvPr id="494" name="Google Shape;494;g2646951e7b1_0_53"/>
          <p:cNvPicPr preferRelativeResize="0"/>
          <p:nvPr/>
        </p:nvPicPr>
        <p:blipFill rotWithShape="1">
          <a:blip r:embed="rId5">
            <a:alphaModFix/>
          </a:blip>
          <a:srcRect/>
          <a:stretch/>
        </p:blipFill>
        <p:spPr>
          <a:xfrm>
            <a:off x="586614" y="4608091"/>
            <a:ext cx="1789137" cy="178913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2646951e7b1_0_65"/>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501" name="Google Shape;501;g2646951e7b1_0_6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32</a:t>
            </a:fld>
            <a:endParaRPr/>
          </a:p>
        </p:txBody>
      </p:sp>
      <p:sp>
        <p:nvSpPr>
          <p:cNvPr id="502" name="Google Shape;502;g2646951e7b1_0_65"/>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grpSp>
        <p:nvGrpSpPr>
          <p:cNvPr id="503" name="Google Shape;503;g2646951e7b1_0_65"/>
          <p:cNvGrpSpPr/>
          <p:nvPr/>
        </p:nvGrpSpPr>
        <p:grpSpPr>
          <a:xfrm>
            <a:off x="958850" y="1114425"/>
            <a:ext cx="2476450" cy="2700075"/>
            <a:chOff x="958850" y="1114425"/>
            <a:chExt cx="2476450" cy="2700075"/>
          </a:xfrm>
        </p:grpSpPr>
        <p:cxnSp>
          <p:nvCxnSpPr>
            <p:cNvPr id="504" name="Google Shape;504;g2646951e7b1_0_65"/>
            <p:cNvCxnSpPr/>
            <p:nvPr/>
          </p:nvCxnSpPr>
          <p:spPr>
            <a:xfrm rot="10800000">
              <a:off x="129540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05" name="Google Shape;505;g2646951e7b1_0_65"/>
            <p:cNvCxnSpPr/>
            <p:nvPr/>
          </p:nvCxnSpPr>
          <p:spPr>
            <a:xfrm>
              <a:off x="129540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06" name="Google Shape;506;g2646951e7b1_0_65"/>
            <p:cNvSpPr txBox="1"/>
            <p:nvPr/>
          </p:nvSpPr>
          <p:spPr>
            <a:xfrm>
              <a:off x="3124200" y="3048000"/>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sp>
          <p:nvSpPr>
            <p:cNvPr id="507" name="Google Shape;507;g2646951e7b1_0_65"/>
            <p:cNvSpPr txBox="1"/>
            <p:nvPr/>
          </p:nvSpPr>
          <p:spPr>
            <a:xfrm>
              <a:off x="958850" y="1114425"/>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508" name="Google Shape;508;g2646951e7b1_0_65"/>
            <p:cNvCxnSpPr/>
            <p:nvPr/>
          </p:nvCxnSpPr>
          <p:spPr>
            <a:xfrm rot="10800000" flipH="1">
              <a:off x="1676400" y="1981200"/>
              <a:ext cx="1447800" cy="533400"/>
            </a:xfrm>
            <a:prstGeom prst="straightConnector1">
              <a:avLst/>
            </a:prstGeom>
            <a:noFill/>
            <a:ln w="19050" cap="flat" cmpd="sng">
              <a:solidFill>
                <a:srgbClr val="FF0000"/>
              </a:solidFill>
              <a:prstDash val="solid"/>
              <a:round/>
              <a:headEnd type="none" w="sm" len="sm"/>
              <a:tailEnd type="none" w="sm" len="sm"/>
            </a:ln>
          </p:spPr>
        </p:cxnSp>
        <p:pic>
          <p:nvPicPr>
            <p:cNvPr id="509" name="Google Shape;509;g2646951e7b1_0_65" descr="Edittex"/>
            <p:cNvPicPr preferRelativeResize="0"/>
            <p:nvPr/>
          </p:nvPicPr>
          <p:blipFill rotWithShape="1">
            <a:blip r:embed="rId3">
              <a:alphaModFix/>
            </a:blip>
            <a:srcRect/>
            <a:stretch/>
          </p:blipFill>
          <p:spPr>
            <a:xfrm>
              <a:off x="1874838" y="1755775"/>
              <a:ext cx="1554162" cy="225425"/>
            </a:xfrm>
            <a:prstGeom prst="rect">
              <a:avLst/>
            </a:prstGeom>
            <a:noFill/>
            <a:ln>
              <a:noFill/>
            </a:ln>
          </p:spPr>
        </p:pic>
        <p:sp>
          <p:nvSpPr>
            <p:cNvPr id="510" name="Google Shape;510;g2646951e7b1_0_65"/>
            <p:cNvSpPr txBox="1"/>
            <p:nvPr/>
          </p:nvSpPr>
          <p:spPr>
            <a:xfrm>
              <a:off x="1447800" y="3352800"/>
              <a:ext cx="1914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image space</a:t>
              </a:r>
              <a:endParaRPr sz="1400" b="0" i="0" u="none" strike="noStrike" cap="none">
                <a:solidFill>
                  <a:srgbClr val="000000"/>
                </a:solidFill>
                <a:latin typeface="Arial"/>
                <a:ea typeface="Arial"/>
                <a:cs typeface="Arial"/>
                <a:sym typeface="Arial"/>
              </a:endParaRPr>
            </a:p>
          </p:txBody>
        </p:sp>
      </p:grpSp>
      <p:grpSp>
        <p:nvGrpSpPr>
          <p:cNvPr id="511" name="Google Shape;511;g2646951e7b1_0_65"/>
          <p:cNvGrpSpPr/>
          <p:nvPr/>
        </p:nvGrpSpPr>
        <p:grpSpPr>
          <a:xfrm>
            <a:off x="4914900" y="1114425"/>
            <a:ext cx="3695700" cy="2700075"/>
            <a:chOff x="4914900" y="1114425"/>
            <a:chExt cx="3695700" cy="2700075"/>
          </a:xfrm>
        </p:grpSpPr>
        <p:cxnSp>
          <p:nvCxnSpPr>
            <p:cNvPr id="512" name="Google Shape;512;g2646951e7b1_0_65"/>
            <p:cNvCxnSpPr/>
            <p:nvPr/>
          </p:nvCxnSpPr>
          <p:spPr>
            <a:xfrm rot="10800000">
              <a:off x="545465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13" name="Google Shape;513;g2646951e7b1_0_65"/>
            <p:cNvCxnSpPr/>
            <p:nvPr/>
          </p:nvCxnSpPr>
          <p:spPr>
            <a:xfrm>
              <a:off x="545465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14" name="Google Shape;514;g2646951e7b1_0_65"/>
            <p:cNvSpPr txBox="1"/>
            <p:nvPr/>
          </p:nvSpPr>
          <p:spPr>
            <a:xfrm>
              <a:off x="7283450" y="3048000"/>
              <a:ext cx="395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a:t>
              </a:r>
              <a:endParaRPr sz="1400" b="0" i="0" u="none" strike="noStrike" cap="none">
                <a:solidFill>
                  <a:srgbClr val="000000"/>
                </a:solidFill>
                <a:latin typeface="Arial"/>
                <a:ea typeface="Arial"/>
                <a:cs typeface="Arial"/>
                <a:sym typeface="Arial"/>
              </a:endParaRPr>
            </a:p>
          </p:txBody>
        </p:sp>
        <p:sp>
          <p:nvSpPr>
            <p:cNvPr id="515" name="Google Shape;515;g2646951e7b1_0_65"/>
            <p:cNvSpPr txBox="1"/>
            <p:nvPr/>
          </p:nvSpPr>
          <p:spPr>
            <a:xfrm>
              <a:off x="5105400" y="1114425"/>
              <a:ext cx="325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516" name="Google Shape;516;g2646951e7b1_0_65"/>
            <p:cNvSpPr/>
            <p:nvPr/>
          </p:nvSpPr>
          <p:spPr>
            <a:xfrm>
              <a:off x="5715000" y="25908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7" name="Google Shape;517;g2646951e7b1_0_65"/>
            <p:cNvSpPr txBox="1"/>
            <p:nvPr/>
          </p:nvSpPr>
          <p:spPr>
            <a:xfrm>
              <a:off x="5562600" y="3032125"/>
              <a:ext cx="487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m</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518" name="Google Shape;518;g2646951e7b1_0_65"/>
            <p:cNvSpPr txBox="1"/>
            <p:nvPr/>
          </p:nvSpPr>
          <p:spPr>
            <a:xfrm>
              <a:off x="5019675" y="2409825"/>
              <a:ext cx="4176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b</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519" name="Google Shape;519;g2646951e7b1_0_65"/>
            <p:cNvSpPr txBox="1"/>
            <p:nvPr/>
          </p:nvSpPr>
          <p:spPr>
            <a:xfrm>
              <a:off x="4914900" y="3352800"/>
              <a:ext cx="3695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Hough (parameter) space</a:t>
              </a:r>
              <a:endParaRPr sz="1400" b="0" i="0" u="none" strike="noStrike" cap="none">
                <a:solidFill>
                  <a:srgbClr val="000000"/>
                </a:solidFill>
                <a:latin typeface="Arial"/>
                <a:ea typeface="Arial"/>
                <a:cs typeface="Arial"/>
                <a:sym typeface="Arial"/>
              </a:endParaRPr>
            </a:p>
          </p:txBody>
        </p:sp>
      </p:grpSp>
      <p:cxnSp>
        <p:nvCxnSpPr>
          <p:cNvPr id="520" name="Google Shape;520;g2646951e7b1_0_65"/>
          <p:cNvCxnSpPr/>
          <p:nvPr/>
        </p:nvCxnSpPr>
        <p:spPr>
          <a:xfrm>
            <a:off x="3810000" y="2209800"/>
            <a:ext cx="914400" cy="0"/>
          </a:xfrm>
          <a:prstGeom prst="straightConnector1">
            <a:avLst/>
          </a:prstGeom>
          <a:noFill/>
          <a:ln w="57150" cap="flat" cmpd="sng">
            <a:solidFill>
              <a:srgbClr val="0000FF"/>
            </a:solidFill>
            <a:prstDash val="solid"/>
            <a:round/>
            <a:headEnd type="none" w="sm" len="sm"/>
            <a:tailEnd type="triangle" w="med" len="med"/>
          </a:ln>
        </p:spPr>
      </p:cxnSp>
      <p:sp>
        <p:nvSpPr>
          <p:cNvPr id="521" name="Google Shape;521;g2646951e7b1_0_65"/>
          <p:cNvSpPr txBox="1"/>
          <p:nvPr/>
        </p:nvSpPr>
        <p:spPr>
          <a:xfrm>
            <a:off x="8910475" y="818444"/>
            <a:ext cx="25146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Equation of a line?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y = mx + b</a:t>
            </a:r>
            <a:endParaRPr sz="1800" b="0" i="0" u="none" strike="noStrike" cap="none">
              <a:solidFill>
                <a:srgbClr val="000000"/>
              </a:solidFill>
              <a:latin typeface="Arial"/>
              <a:ea typeface="Arial"/>
              <a:cs typeface="Arial"/>
              <a:sym typeface="Arial"/>
            </a:endParaRPr>
          </a:p>
        </p:txBody>
      </p:sp>
      <p:sp>
        <p:nvSpPr>
          <p:cNvPr id="522" name="Google Shape;522;g2646951e7b1_0_65"/>
          <p:cNvSpPr txBox="1"/>
          <p:nvPr/>
        </p:nvSpPr>
        <p:spPr>
          <a:xfrm>
            <a:off x="685800" y="4114800"/>
            <a:ext cx="11096100" cy="190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Proxima Nova"/>
                <a:ea typeface="Proxima Nova"/>
                <a:cs typeface="Proxima Nova"/>
                <a:sym typeface="Proxima Nova"/>
              </a:rPr>
              <a:t>Connection between image (x,y) and Hough (m,b) spaces</a:t>
            </a:r>
            <a:endParaRPr sz="2400" b="0" i="0" u="none" strike="noStrike" cap="none">
              <a:solidFill>
                <a:srgbClr val="000000"/>
              </a:solidFill>
              <a:latin typeface="Proxima Nova"/>
              <a:ea typeface="Proxima Nova"/>
              <a:cs typeface="Proxima Nova"/>
              <a:sym typeface="Proxima Nova"/>
            </a:endParaRPr>
          </a:p>
          <a:p>
            <a:pPr marL="742950" marR="0" lvl="1" indent="-285750" algn="l" rtl="0">
              <a:lnSpc>
                <a:spcPct val="100000"/>
              </a:lnSpc>
              <a:spcBef>
                <a:spcPts val="400"/>
              </a:spcBef>
              <a:spcAft>
                <a:spcPts val="0"/>
              </a:spcAft>
              <a:buClr>
                <a:srgbClr val="134F5C"/>
              </a:buClr>
              <a:buSzPts val="2000"/>
              <a:buFont typeface="Proxima Nova"/>
              <a:buChar char="•"/>
            </a:pPr>
            <a:r>
              <a:rPr lang="en-US" sz="2000" b="0" i="0" u="none" strike="noStrike" cap="none">
                <a:solidFill>
                  <a:srgbClr val="134F5C"/>
                </a:solidFill>
                <a:latin typeface="Proxima Nova"/>
                <a:ea typeface="Proxima Nova"/>
                <a:cs typeface="Proxima Nova"/>
                <a:sym typeface="Proxima Nova"/>
              </a:rPr>
              <a:t>A line in the image corresponds to a point in Hough space</a:t>
            </a:r>
            <a:endParaRPr sz="2000" b="0" i="0" u="none" strike="noStrike" cap="none">
              <a:solidFill>
                <a:srgbClr val="134F5C"/>
              </a:solidFill>
              <a:latin typeface="Proxima Nova"/>
              <a:ea typeface="Proxima Nova"/>
              <a:cs typeface="Proxima Nova"/>
              <a:sym typeface="Proxima Nova"/>
            </a:endParaRPr>
          </a:p>
          <a:p>
            <a:pPr marL="742950" marR="0" lvl="1" indent="-285750" algn="l" rtl="0">
              <a:lnSpc>
                <a:spcPct val="100000"/>
              </a:lnSpc>
              <a:spcBef>
                <a:spcPts val="400"/>
              </a:spcBef>
              <a:spcAft>
                <a:spcPts val="0"/>
              </a:spcAft>
              <a:buClr>
                <a:srgbClr val="000000"/>
              </a:buClr>
              <a:buSzPts val="2000"/>
              <a:buFont typeface="Proxima Nova"/>
              <a:buChar char="•"/>
            </a:pPr>
            <a:r>
              <a:rPr lang="en-US" sz="2000" b="0" i="0" u="none" strike="noStrike" cap="none">
                <a:solidFill>
                  <a:srgbClr val="000000"/>
                </a:solidFill>
                <a:latin typeface="Proxima Nova"/>
                <a:ea typeface="Proxima Nova"/>
                <a:cs typeface="Proxima Nova"/>
                <a:sym typeface="Proxima Nova"/>
              </a:rPr>
              <a:t>To go from image space to Hough space:</a:t>
            </a:r>
            <a:endParaRPr sz="2000" b="0" i="0" u="none" strike="noStrike" cap="none">
              <a:solidFill>
                <a:srgbClr val="000000"/>
              </a:solidFill>
              <a:latin typeface="Proxima Nova"/>
              <a:ea typeface="Proxima Nova"/>
              <a:cs typeface="Proxima Nova"/>
              <a:sym typeface="Proxima Nova"/>
            </a:endParaRPr>
          </a:p>
          <a:p>
            <a:pPr marL="1143000" marR="0" lvl="2" indent="-228600" algn="l" rtl="0">
              <a:lnSpc>
                <a:spcPct val="100000"/>
              </a:lnSpc>
              <a:spcBef>
                <a:spcPts val="360"/>
              </a:spcBef>
              <a:spcAft>
                <a:spcPts val="0"/>
              </a:spcAft>
              <a:buClr>
                <a:srgbClr val="000000"/>
              </a:buClr>
              <a:buSzPts val="1800"/>
              <a:buFont typeface="Proxima Nova"/>
              <a:buChar char="–"/>
            </a:pPr>
            <a:r>
              <a:rPr lang="en-US" sz="1800" b="0" i="0" u="none" strike="noStrike" cap="none">
                <a:solidFill>
                  <a:srgbClr val="000000"/>
                </a:solidFill>
                <a:latin typeface="Proxima Nova"/>
                <a:ea typeface="Proxima Nova"/>
                <a:cs typeface="Proxima Nova"/>
                <a:sym typeface="Proxima Nova"/>
              </a:rPr>
              <a:t>given a set of points (x,y), find all (m,b) such that y = mx + b</a:t>
            </a:r>
            <a:endParaRPr sz="2400" b="0" i="0" u="none" strike="noStrike" cap="none">
              <a:solidFill>
                <a:srgbClr val="000000"/>
              </a:solidFill>
              <a:latin typeface="Proxima Nova"/>
              <a:ea typeface="Proxima Nova"/>
              <a:cs typeface="Proxima Nova"/>
              <a:sym typeface="Proxima Nova"/>
            </a:endParaRPr>
          </a:p>
          <a:p>
            <a:pPr marL="742950" marR="0" lvl="1" indent="-285750" algn="l" rtl="0">
              <a:lnSpc>
                <a:spcPct val="100000"/>
              </a:lnSpc>
              <a:spcBef>
                <a:spcPts val="400"/>
              </a:spcBef>
              <a:spcAft>
                <a:spcPts val="0"/>
              </a:spcAft>
              <a:buClr>
                <a:srgbClr val="000000"/>
              </a:buClr>
              <a:buSzPts val="2000"/>
              <a:buFont typeface="Proxima Nova"/>
              <a:buChar char="•"/>
            </a:pPr>
            <a:r>
              <a:rPr lang="en-US" sz="2000" b="0" i="0" u="none" strike="noStrike" cap="none">
                <a:solidFill>
                  <a:srgbClr val="000000"/>
                </a:solidFill>
                <a:latin typeface="Proxima Nova"/>
                <a:ea typeface="Proxima Nova"/>
                <a:cs typeface="Proxima Nova"/>
                <a:sym typeface="Proxima Nova"/>
              </a:rPr>
              <a:t>What does a point (x</a:t>
            </a:r>
            <a:r>
              <a:rPr lang="en-US" sz="2000" b="0" i="0" u="none" strike="noStrike" cap="none" baseline="-25000">
                <a:solidFill>
                  <a:srgbClr val="000000"/>
                </a:solidFill>
                <a:latin typeface="Proxima Nova"/>
                <a:ea typeface="Proxima Nova"/>
                <a:cs typeface="Proxima Nova"/>
                <a:sym typeface="Proxima Nova"/>
              </a:rPr>
              <a:t>0</a:t>
            </a:r>
            <a:r>
              <a:rPr lang="en-US" sz="2000" b="0" i="0" u="none" strike="noStrike" cap="none">
                <a:solidFill>
                  <a:srgbClr val="000000"/>
                </a:solidFill>
                <a:latin typeface="Proxima Nova"/>
                <a:ea typeface="Proxima Nova"/>
                <a:cs typeface="Proxima Nova"/>
                <a:sym typeface="Proxima Nova"/>
              </a:rPr>
              <a:t>, y</a:t>
            </a:r>
            <a:r>
              <a:rPr lang="en-US" sz="2000" b="0" i="0" u="none" strike="noStrike" cap="none" baseline="-25000">
                <a:solidFill>
                  <a:srgbClr val="000000"/>
                </a:solidFill>
                <a:latin typeface="Proxima Nova"/>
                <a:ea typeface="Proxima Nova"/>
                <a:cs typeface="Proxima Nova"/>
                <a:sym typeface="Proxima Nova"/>
              </a:rPr>
              <a:t>0</a:t>
            </a:r>
            <a:r>
              <a:rPr lang="en-US" sz="2000" b="0" i="0" u="none" strike="noStrike" cap="none">
                <a:solidFill>
                  <a:srgbClr val="000000"/>
                </a:solidFill>
                <a:latin typeface="Proxima Nova"/>
                <a:ea typeface="Proxima Nova"/>
                <a:cs typeface="Proxima Nova"/>
                <a:sym typeface="Proxima Nova"/>
              </a:rPr>
              <a:t>) in the image space map to?</a:t>
            </a:r>
            <a:endParaRPr sz="2000" b="0" i="0" u="none" strike="noStrike" cap="none">
              <a:solidFill>
                <a:srgbClr val="000000"/>
              </a:solidFill>
              <a:latin typeface="Proxima Nova"/>
              <a:ea typeface="Proxima Nova"/>
              <a:cs typeface="Proxima Nova"/>
              <a:sym typeface="Proxima Nova"/>
            </a:endParaRPr>
          </a:p>
          <a:p>
            <a:pPr marL="1143000" marR="0" lvl="2" indent="-228600" algn="l" rtl="0">
              <a:lnSpc>
                <a:spcPct val="100000"/>
              </a:lnSpc>
              <a:spcBef>
                <a:spcPts val="0"/>
              </a:spcBef>
              <a:spcAft>
                <a:spcPts val="0"/>
              </a:spcAft>
              <a:buClr>
                <a:schemeClr val="dk1"/>
              </a:buClr>
              <a:buSzPts val="1800"/>
              <a:buFont typeface="Proxima Nova"/>
              <a:buChar char="–"/>
            </a:pPr>
            <a:r>
              <a:rPr lang="en-US" sz="1800" b="0" i="0" u="none" strike="noStrike" cap="none">
                <a:solidFill>
                  <a:schemeClr val="dk1"/>
                </a:solidFill>
                <a:latin typeface="Proxima Nova"/>
                <a:ea typeface="Proxima Nova"/>
                <a:cs typeface="Proxima Nova"/>
                <a:sym typeface="Proxima Nova"/>
              </a:rPr>
              <a:t>Answer:  the solutions of b = -x</a:t>
            </a:r>
            <a:r>
              <a:rPr lang="en-US" sz="1800" b="0" i="0" u="none" strike="noStrike" cap="none" baseline="-25000">
                <a:solidFill>
                  <a:schemeClr val="dk1"/>
                </a:solidFill>
                <a:latin typeface="Proxima Nova"/>
                <a:ea typeface="Proxima Nova"/>
                <a:cs typeface="Proxima Nova"/>
                <a:sym typeface="Proxima Nova"/>
              </a:rPr>
              <a:t>0</a:t>
            </a:r>
            <a:r>
              <a:rPr lang="en-US" sz="1800" b="0" i="0" u="none" strike="noStrike" cap="none">
                <a:solidFill>
                  <a:schemeClr val="dk1"/>
                </a:solidFill>
                <a:latin typeface="Proxima Nova"/>
                <a:ea typeface="Proxima Nova"/>
                <a:cs typeface="Proxima Nova"/>
                <a:sym typeface="Proxima Nova"/>
              </a:rPr>
              <a:t>m + y</a:t>
            </a:r>
            <a:r>
              <a:rPr lang="en-US" sz="1800" b="0" i="0" u="none" strike="noStrike" cap="none" baseline="-25000">
                <a:solidFill>
                  <a:schemeClr val="dk1"/>
                </a:solidFill>
                <a:latin typeface="Proxima Nova"/>
                <a:ea typeface="Proxima Nova"/>
                <a:cs typeface="Proxima Nova"/>
                <a:sym typeface="Proxima Nova"/>
              </a:rPr>
              <a:t>0</a:t>
            </a:r>
            <a:endParaRPr sz="1400" b="0" i="0" u="none" strike="noStrike" cap="none">
              <a:solidFill>
                <a:schemeClr val="dk1"/>
              </a:solidFill>
              <a:latin typeface="Proxima Nova"/>
              <a:ea typeface="Proxima Nova"/>
              <a:cs typeface="Proxima Nova"/>
              <a:sym typeface="Proxima Nova"/>
            </a:endParaRPr>
          </a:p>
          <a:p>
            <a:pPr marL="1143000" marR="0" lvl="2" indent="-228600" algn="l" rtl="0">
              <a:lnSpc>
                <a:spcPct val="100000"/>
              </a:lnSpc>
              <a:spcBef>
                <a:spcPts val="360"/>
              </a:spcBef>
              <a:spcAft>
                <a:spcPts val="0"/>
              </a:spcAft>
              <a:buClr>
                <a:schemeClr val="dk1"/>
              </a:buClr>
              <a:buSzPts val="1800"/>
              <a:buFont typeface="Proxima Nova"/>
              <a:buChar char="–"/>
            </a:pPr>
            <a:r>
              <a:rPr lang="en-US" sz="1800" b="0" i="0" u="none" strike="noStrike" cap="none">
                <a:solidFill>
                  <a:schemeClr val="dk1"/>
                </a:solidFill>
                <a:latin typeface="Proxima Nova"/>
                <a:ea typeface="Proxima Nova"/>
                <a:cs typeface="Proxima Nova"/>
                <a:sym typeface="Proxima Nova"/>
              </a:rPr>
              <a:t>this is a line in Hough space</a:t>
            </a:r>
            <a:endParaRPr sz="2000" b="0" i="0" u="none" strike="noStrike" cap="none">
              <a:solidFill>
                <a:srgbClr val="000000"/>
              </a:solidFill>
              <a:latin typeface="Proxima Nova"/>
              <a:ea typeface="Proxima Nova"/>
              <a:cs typeface="Proxima Nova"/>
              <a:sym typeface="Proxima Nova"/>
            </a:endParaRPr>
          </a:p>
        </p:txBody>
      </p:sp>
      <p:pic>
        <p:nvPicPr>
          <p:cNvPr id="523" name="Google Shape;523;g2646951e7b1_0_65" descr="Edittex"/>
          <p:cNvPicPr preferRelativeResize="0"/>
          <p:nvPr/>
        </p:nvPicPr>
        <p:blipFill rotWithShape="1">
          <a:blip r:embed="rId4">
            <a:alphaModFix/>
          </a:blip>
          <a:srcRect/>
          <a:stretch/>
        </p:blipFill>
        <p:spPr>
          <a:xfrm>
            <a:off x="5897562" y="1757363"/>
            <a:ext cx="1733549" cy="225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2646951e7b1_0_95"/>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530" name="Google Shape;530;g2646951e7b1_0_9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33</a:t>
            </a:fld>
            <a:endParaRPr/>
          </a:p>
        </p:txBody>
      </p:sp>
      <p:sp>
        <p:nvSpPr>
          <p:cNvPr id="531" name="Google Shape;531;g2646951e7b1_0_95"/>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sp>
        <p:nvSpPr>
          <p:cNvPr id="532" name="Google Shape;532;g2646951e7b1_0_95"/>
          <p:cNvSpPr txBox="1"/>
          <p:nvPr/>
        </p:nvSpPr>
        <p:spPr>
          <a:xfrm>
            <a:off x="8910475" y="818444"/>
            <a:ext cx="25146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Equation of a line?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y = mx + b</a:t>
            </a:r>
            <a:endParaRPr sz="1800" b="0" i="0" u="none" strike="noStrike" cap="none">
              <a:solidFill>
                <a:srgbClr val="000000"/>
              </a:solidFill>
              <a:latin typeface="Arial"/>
              <a:ea typeface="Arial"/>
              <a:cs typeface="Arial"/>
              <a:sym typeface="Arial"/>
            </a:endParaRPr>
          </a:p>
        </p:txBody>
      </p:sp>
      <p:cxnSp>
        <p:nvCxnSpPr>
          <p:cNvPr id="533" name="Google Shape;533;g2646951e7b1_0_95"/>
          <p:cNvCxnSpPr/>
          <p:nvPr/>
        </p:nvCxnSpPr>
        <p:spPr>
          <a:xfrm rot="10800000">
            <a:off x="129540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34" name="Google Shape;534;g2646951e7b1_0_95"/>
          <p:cNvCxnSpPr/>
          <p:nvPr/>
        </p:nvCxnSpPr>
        <p:spPr>
          <a:xfrm>
            <a:off x="129540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35" name="Google Shape;535;g2646951e7b1_0_95"/>
          <p:cNvSpPr txBox="1"/>
          <p:nvPr/>
        </p:nvSpPr>
        <p:spPr>
          <a:xfrm>
            <a:off x="3124200" y="3048000"/>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sp>
        <p:nvSpPr>
          <p:cNvPr id="536" name="Google Shape;536;g2646951e7b1_0_95"/>
          <p:cNvSpPr txBox="1"/>
          <p:nvPr/>
        </p:nvSpPr>
        <p:spPr>
          <a:xfrm>
            <a:off x="958850" y="1114425"/>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537" name="Google Shape;537;g2646951e7b1_0_95"/>
          <p:cNvCxnSpPr/>
          <p:nvPr/>
        </p:nvCxnSpPr>
        <p:spPr>
          <a:xfrm rot="10800000">
            <a:off x="545465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38" name="Google Shape;538;g2646951e7b1_0_95"/>
          <p:cNvCxnSpPr/>
          <p:nvPr/>
        </p:nvCxnSpPr>
        <p:spPr>
          <a:xfrm>
            <a:off x="545465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39" name="Google Shape;539;g2646951e7b1_0_95"/>
          <p:cNvSpPr txBox="1"/>
          <p:nvPr/>
        </p:nvSpPr>
        <p:spPr>
          <a:xfrm>
            <a:off x="7283450" y="3048000"/>
            <a:ext cx="395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a:t>
            </a:r>
            <a:endParaRPr sz="1400" b="0" i="0" u="none" strike="noStrike" cap="none">
              <a:solidFill>
                <a:srgbClr val="000000"/>
              </a:solidFill>
              <a:latin typeface="Arial"/>
              <a:ea typeface="Arial"/>
              <a:cs typeface="Arial"/>
              <a:sym typeface="Arial"/>
            </a:endParaRPr>
          </a:p>
        </p:txBody>
      </p:sp>
      <p:sp>
        <p:nvSpPr>
          <p:cNvPr id="540" name="Google Shape;540;g2646951e7b1_0_95"/>
          <p:cNvSpPr txBox="1"/>
          <p:nvPr/>
        </p:nvSpPr>
        <p:spPr>
          <a:xfrm>
            <a:off x="5105400" y="1114425"/>
            <a:ext cx="325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541" name="Google Shape;541;g2646951e7b1_0_95"/>
          <p:cNvSpPr/>
          <p:nvPr/>
        </p:nvSpPr>
        <p:spPr>
          <a:xfrm>
            <a:off x="1828800" y="18288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2" name="Google Shape;542;g2646951e7b1_0_95"/>
          <p:cNvSpPr txBox="1"/>
          <p:nvPr/>
        </p:nvSpPr>
        <p:spPr>
          <a:xfrm>
            <a:off x="1447800" y="3352800"/>
            <a:ext cx="1914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image space</a:t>
            </a:r>
            <a:endParaRPr sz="1400" b="0" i="0" u="none" strike="noStrike" cap="none">
              <a:solidFill>
                <a:srgbClr val="000000"/>
              </a:solidFill>
              <a:latin typeface="Arial"/>
              <a:ea typeface="Arial"/>
              <a:cs typeface="Arial"/>
              <a:sym typeface="Arial"/>
            </a:endParaRPr>
          </a:p>
        </p:txBody>
      </p:sp>
      <p:sp>
        <p:nvSpPr>
          <p:cNvPr id="543" name="Google Shape;543;g2646951e7b1_0_95"/>
          <p:cNvSpPr txBox="1"/>
          <p:nvPr/>
        </p:nvSpPr>
        <p:spPr>
          <a:xfrm>
            <a:off x="4876800" y="3352800"/>
            <a:ext cx="3695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Hough (parameter) space</a:t>
            </a:r>
            <a:endParaRPr sz="1400" b="0" i="0" u="none" strike="noStrike" cap="none">
              <a:solidFill>
                <a:srgbClr val="000000"/>
              </a:solidFill>
              <a:latin typeface="Arial"/>
              <a:ea typeface="Arial"/>
              <a:cs typeface="Arial"/>
              <a:sym typeface="Arial"/>
            </a:endParaRPr>
          </a:p>
        </p:txBody>
      </p:sp>
      <p:cxnSp>
        <p:nvCxnSpPr>
          <p:cNvPr id="544" name="Google Shape;544;g2646951e7b1_0_95"/>
          <p:cNvCxnSpPr/>
          <p:nvPr/>
        </p:nvCxnSpPr>
        <p:spPr>
          <a:xfrm>
            <a:off x="3810000" y="2209800"/>
            <a:ext cx="914400" cy="0"/>
          </a:xfrm>
          <a:prstGeom prst="straightConnector1">
            <a:avLst/>
          </a:prstGeom>
          <a:noFill/>
          <a:ln w="57150" cap="flat" cmpd="sng">
            <a:solidFill>
              <a:srgbClr val="0000FF"/>
            </a:solidFill>
            <a:prstDash val="solid"/>
            <a:round/>
            <a:headEnd type="none" w="sm" len="sm"/>
            <a:tailEnd type="triangle" w="med" len="med"/>
          </a:ln>
        </p:spPr>
      </p:cxnSp>
      <p:sp>
        <p:nvSpPr>
          <p:cNvPr id="545" name="Google Shape;545;g2646951e7b1_0_95"/>
          <p:cNvSpPr txBox="1"/>
          <p:nvPr/>
        </p:nvSpPr>
        <p:spPr>
          <a:xfrm>
            <a:off x="1646238" y="3032125"/>
            <a:ext cx="403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x</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546" name="Google Shape;546;g2646951e7b1_0_95"/>
          <p:cNvSpPr txBox="1"/>
          <p:nvPr/>
        </p:nvSpPr>
        <p:spPr>
          <a:xfrm>
            <a:off x="877888" y="1603350"/>
            <a:ext cx="403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y</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cxnSp>
        <p:nvCxnSpPr>
          <p:cNvPr id="547" name="Google Shape;547;g2646951e7b1_0_95"/>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548" name="Google Shape;548;g2646951e7b1_0_95" descr="Edittex"/>
          <p:cNvPicPr preferRelativeResize="0"/>
          <p:nvPr/>
        </p:nvPicPr>
        <p:blipFill rotWithShape="1">
          <a:blip r:embed="rId3">
            <a:alphaModFix/>
          </a:blip>
          <a:srcRect/>
          <a:stretch/>
        </p:blipFill>
        <p:spPr>
          <a:xfrm>
            <a:off x="5897562" y="1757363"/>
            <a:ext cx="1733549" cy="225425"/>
          </a:xfrm>
          <a:prstGeom prst="rect">
            <a:avLst/>
          </a:prstGeom>
          <a:noFill/>
          <a:ln>
            <a:noFill/>
          </a:ln>
        </p:spPr>
      </p:pic>
      <p:cxnSp>
        <p:nvCxnSpPr>
          <p:cNvPr id="549" name="Google Shape;549;g2646951e7b1_0_95"/>
          <p:cNvCxnSpPr/>
          <p:nvPr/>
        </p:nvCxnSpPr>
        <p:spPr>
          <a:xfrm>
            <a:off x="5791200" y="1981200"/>
            <a:ext cx="1447800" cy="533400"/>
          </a:xfrm>
          <a:prstGeom prst="straightConnector1">
            <a:avLst/>
          </a:prstGeom>
          <a:noFill/>
          <a:ln w="19050" cap="flat" cmpd="sng">
            <a:solidFill>
              <a:srgbClr val="FF0000"/>
            </a:solidFill>
            <a:prstDash val="solid"/>
            <a:round/>
            <a:headEnd type="none" w="sm" len="sm"/>
            <a:tailEnd type="none" w="sm" len="sm"/>
          </a:ln>
        </p:spPr>
      </p:cxnSp>
      <p:sp>
        <p:nvSpPr>
          <p:cNvPr id="550" name="Google Shape;550;g2646951e7b1_0_95"/>
          <p:cNvSpPr txBox="1"/>
          <p:nvPr/>
        </p:nvSpPr>
        <p:spPr>
          <a:xfrm>
            <a:off x="685800" y="4114800"/>
            <a:ext cx="10553400" cy="190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r>
              <a:rPr lang="en-US" sz="2400" b="0" i="0" u="none" strike="noStrike" cap="none">
                <a:solidFill>
                  <a:srgbClr val="980000"/>
                </a:solidFill>
                <a:latin typeface="Proxima Nova"/>
                <a:ea typeface="Proxima Nova"/>
                <a:cs typeface="Proxima Nova"/>
                <a:sym typeface="Proxima Nova"/>
              </a:rPr>
              <a:t>What are the line parameters for the line that contains both (x</a:t>
            </a:r>
            <a:r>
              <a:rPr lang="en-US" sz="2400" b="0" i="0" u="none" strike="noStrike" cap="none" baseline="-25000">
                <a:solidFill>
                  <a:srgbClr val="980000"/>
                </a:solidFill>
                <a:latin typeface="Proxima Nova"/>
                <a:ea typeface="Proxima Nova"/>
                <a:cs typeface="Proxima Nova"/>
                <a:sym typeface="Proxima Nova"/>
              </a:rPr>
              <a:t>0</a:t>
            </a:r>
            <a:r>
              <a:rPr lang="en-US" sz="2400" b="0" i="0" u="none" strike="noStrike" cap="none">
                <a:solidFill>
                  <a:srgbClr val="980000"/>
                </a:solidFill>
                <a:latin typeface="Proxima Nova"/>
                <a:ea typeface="Proxima Nova"/>
                <a:cs typeface="Proxima Nova"/>
                <a:sym typeface="Proxima Nova"/>
              </a:rPr>
              <a:t>, y</a:t>
            </a:r>
            <a:r>
              <a:rPr lang="en-US" sz="2400" b="0" i="0" u="none" strike="noStrike" cap="none" baseline="-25000">
                <a:solidFill>
                  <a:srgbClr val="980000"/>
                </a:solidFill>
                <a:latin typeface="Proxima Nova"/>
                <a:ea typeface="Proxima Nova"/>
                <a:cs typeface="Proxima Nova"/>
                <a:sym typeface="Proxima Nova"/>
              </a:rPr>
              <a:t>0</a:t>
            </a:r>
            <a:r>
              <a:rPr lang="en-US" sz="2400" b="0" i="0" u="none" strike="noStrike" cap="none">
                <a:solidFill>
                  <a:srgbClr val="980000"/>
                </a:solidFill>
                <a:latin typeface="Proxima Nova"/>
                <a:ea typeface="Proxima Nova"/>
                <a:cs typeface="Proxima Nova"/>
                <a:sym typeface="Proxima Nova"/>
              </a:rPr>
              <a:t>) and (x</a:t>
            </a:r>
            <a:r>
              <a:rPr lang="en-US" sz="2400" b="0" i="0" u="none" strike="noStrike" cap="none" baseline="-25000">
                <a:solidFill>
                  <a:srgbClr val="980000"/>
                </a:solidFill>
                <a:latin typeface="Proxima Nova"/>
                <a:ea typeface="Proxima Nova"/>
                <a:cs typeface="Proxima Nova"/>
                <a:sym typeface="Proxima Nova"/>
              </a:rPr>
              <a:t>1</a:t>
            </a:r>
            <a:r>
              <a:rPr lang="en-US" sz="2400" b="0" i="0" u="none" strike="noStrike" cap="none">
                <a:solidFill>
                  <a:srgbClr val="980000"/>
                </a:solidFill>
                <a:latin typeface="Proxima Nova"/>
                <a:ea typeface="Proxima Nova"/>
                <a:cs typeface="Proxima Nova"/>
                <a:sym typeface="Proxima Nova"/>
              </a:rPr>
              <a:t>, y</a:t>
            </a:r>
            <a:r>
              <a:rPr lang="en-US" sz="2400" b="0" i="0" u="none" strike="noStrike" cap="none" baseline="-25000">
                <a:solidFill>
                  <a:srgbClr val="980000"/>
                </a:solidFill>
                <a:latin typeface="Proxima Nova"/>
                <a:ea typeface="Proxima Nova"/>
                <a:cs typeface="Proxima Nova"/>
                <a:sym typeface="Proxima Nova"/>
              </a:rPr>
              <a:t>1</a:t>
            </a:r>
            <a:r>
              <a:rPr lang="en-US" sz="2400" b="0" i="0" u="none" strike="noStrike" cap="none">
                <a:solidFill>
                  <a:srgbClr val="980000"/>
                </a:solidFill>
                <a:latin typeface="Proxima Nova"/>
                <a:ea typeface="Proxima Nova"/>
                <a:cs typeface="Proxima Nova"/>
                <a:sym typeface="Proxima Nova"/>
              </a:rPr>
              <a:t>)?</a:t>
            </a:r>
            <a:endParaRPr sz="2400" b="0" i="0" u="none" strike="noStrike" cap="none">
              <a:solidFill>
                <a:srgbClr val="98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600"/>
              <a:buFont typeface="Arial"/>
              <a:buNone/>
            </a:pPr>
            <a:endParaRPr sz="2600" b="0" i="0" u="none" strike="noStrike" cap="none">
              <a:solidFill>
                <a:srgbClr val="1C4587"/>
              </a:solidFill>
              <a:latin typeface="Proxima Nova"/>
              <a:ea typeface="Proxima Nova"/>
              <a:cs typeface="Proxima Nova"/>
              <a:sym typeface="Proxima Nova"/>
            </a:endParaRPr>
          </a:p>
          <a:p>
            <a:pPr marL="742950" marR="0" lvl="1" indent="-298450" algn="l" rtl="0">
              <a:lnSpc>
                <a:spcPct val="100000"/>
              </a:lnSpc>
              <a:spcBef>
                <a:spcPts val="400"/>
              </a:spcBef>
              <a:spcAft>
                <a:spcPts val="0"/>
              </a:spcAft>
              <a:buClr>
                <a:srgbClr val="1C4587"/>
              </a:buClr>
              <a:buSzPts val="2200"/>
              <a:buFont typeface="Proxima Nova"/>
              <a:buChar char="•"/>
            </a:pPr>
            <a:r>
              <a:rPr lang="en-US" sz="2200" b="0" i="0" u="none" strike="noStrike" cap="none">
                <a:solidFill>
                  <a:srgbClr val="1C4587"/>
                </a:solidFill>
                <a:latin typeface="Proxima Nova"/>
                <a:ea typeface="Proxima Nova"/>
                <a:cs typeface="Proxima Nova"/>
                <a:sym typeface="Proxima Nova"/>
              </a:rPr>
              <a:t>It is the intersection of the lines</a:t>
            </a:r>
            <a:r>
              <a:rPr lang="en-US" sz="2200" b="0" i="0" u="none" strike="noStrike" cap="none">
                <a:solidFill>
                  <a:srgbClr val="741B47"/>
                </a:solidFill>
                <a:latin typeface="Proxima Nova"/>
                <a:ea typeface="Proxima Nova"/>
                <a:cs typeface="Proxima Nova"/>
                <a:sym typeface="Proxima Nova"/>
              </a:rPr>
              <a:t> b = –x</a:t>
            </a:r>
            <a:r>
              <a:rPr lang="en-US" sz="2200" b="0" i="0" u="none" strike="noStrike" cap="none" baseline="-25000">
                <a:solidFill>
                  <a:srgbClr val="741B47"/>
                </a:solidFill>
                <a:latin typeface="Proxima Nova"/>
                <a:ea typeface="Proxima Nova"/>
                <a:cs typeface="Proxima Nova"/>
                <a:sym typeface="Proxima Nova"/>
              </a:rPr>
              <a:t>0</a:t>
            </a:r>
            <a:r>
              <a:rPr lang="en-US" sz="2200" b="0" i="0" u="none" strike="noStrike" cap="none">
                <a:solidFill>
                  <a:srgbClr val="741B47"/>
                </a:solidFill>
                <a:latin typeface="Proxima Nova"/>
                <a:ea typeface="Proxima Nova"/>
                <a:cs typeface="Proxima Nova"/>
                <a:sym typeface="Proxima Nova"/>
              </a:rPr>
              <a:t>m + y</a:t>
            </a:r>
            <a:r>
              <a:rPr lang="en-US" sz="2200" b="0" i="0" u="none" strike="noStrike" cap="none" baseline="-25000">
                <a:solidFill>
                  <a:srgbClr val="741B47"/>
                </a:solidFill>
                <a:latin typeface="Proxima Nova"/>
                <a:ea typeface="Proxima Nova"/>
                <a:cs typeface="Proxima Nova"/>
                <a:sym typeface="Proxima Nova"/>
              </a:rPr>
              <a:t>0 </a:t>
            </a:r>
            <a:r>
              <a:rPr lang="en-US" sz="2200" b="0" i="0" u="none" strike="noStrike" cap="none">
                <a:solidFill>
                  <a:srgbClr val="1C4587"/>
                </a:solidFill>
                <a:latin typeface="Proxima Nova"/>
                <a:ea typeface="Proxima Nova"/>
                <a:cs typeface="Proxima Nova"/>
                <a:sym typeface="Proxima Nova"/>
              </a:rPr>
              <a:t>and </a:t>
            </a:r>
            <a:r>
              <a:rPr lang="en-US" sz="2200" b="0" i="0" u="none" strike="noStrike" cap="none">
                <a:solidFill>
                  <a:srgbClr val="741B47"/>
                </a:solidFill>
                <a:latin typeface="Proxima Nova"/>
                <a:ea typeface="Proxima Nova"/>
                <a:cs typeface="Proxima Nova"/>
                <a:sym typeface="Proxima Nova"/>
              </a:rPr>
              <a:t>b = –x</a:t>
            </a:r>
            <a:r>
              <a:rPr lang="en-US" sz="2200" b="0" i="0" u="none" strike="noStrike" cap="none" baseline="-25000">
                <a:solidFill>
                  <a:srgbClr val="741B47"/>
                </a:solidFill>
                <a:latin typeface="Proxima Nova"/>
                <a:ea typeface="Proxima Nova"/>
                <a:cs typeface="Proxima Nova"/>
                <a:sym typeface="Proxima Nova"/>
              </a:rPr>
              <a:t>1</a:t>
            </a:r>
            <a:r>
              <a:rPr lang="en-US" sz="2200" b="0" i="0" u="none" strike="noStrike" cap="none">
                <a:solidFill>
                  <a:srgbClr val="741B47"/>
                </a:solidFill>
                <a:latin typeface="Proxima Nova"/>
                <a:ea typeface="Proxima Nova"/>
                <a:cs typeface="Proxima Nova"/>
                <a:sym typeface="Proxima Nova"/>
              </a:rPr>
              <a:t>m + y</a:t>
            </a:r>
            <a:r>
              <a:rPr lang="en-US" sz="2200" b="0" i="0" u="none" strike="noStrike" cap="none" baseline="-25000">
                <a:solidFill>
                  <a:srgbClr val="741B47"/>
                </a:solidFill>
                <a:latin typeface="Proxima Nova"/>
                <a:ea typeface="Proxima Nova"/>
                <a:cs typeface="Proxima Nova"/>
                <a:sym typeface="Proxima Nova"/>
              </a:rPr>
              <a:t>1</a:t>
            </a:r>
            <a:r>
              <a:rPr lang="en-US" sz="2200" b="0" i="0" u="none" strike="noStrike" cap="none">
                <a:solidFill>
                  <a:srgbClr val="741B47"/>
                </a:solidFill>
                <a:latin typeface="Proxima Nova"/>
                <a:ea typeface="Proxima Nova"/>
                <a:cs typeface="Proxima Nova"/>
                <a:sym typeface="Proxima Nova"/>
              </a:rPr>
              <a:t> </a:t>
            </a:r>
            <a:endParaRPr sz="2200" b="0" i="0" u="none" strike="noStrike" cap="none">
              <a:solidFill>
                <a:srgbClr val="741B47"/>
              </a:solidFill>
              <a:latin typeface="Proxima Nova"/>
              <a:ea typeface="Proxima Nova"/>
              <a:cs typeface="Proxima Nova"/>
              <a:sym typeface="Proxima Nova"/>
            </a:endParaRPr>
          </a:p>
          <a:p>
            <a:pPr marL="342900" marR="0" lvl="0" indent="-342900" algn="l" rtl="0">
              <a:lnSpc>
                <a:spcPct val="100000"/>
              </a:lnSpc>
              <a:spcBef>
                <a:spcPts val="480"/>
              </a:spcBef>
              <a:spcAft>
                <a:spcPts val="0"/>
              </a:spcAft>
              <a:buClr>
                <a:srgbClr val="000000"/>
              </a:buClr>
              <a:buSzPts val="2600"/>
              <a:buFont typeface="Arial"/>
              <a:buNone/>
            </a:pPr>
            <a:endParaRPr sz="2600" b="0" i="0" u="none" strike="noStrike" cap="none">
              <a:solidFill>
                <a:srgbClr val="1C4587"/>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g2646951e7b1_0_141"/>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557" name="Google Shape;557;g2646951e7b1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34</a:t>
            </a:fld>
            <a:endParaRPr/>
          </a:p>
        </p:txBody>
      </p:sp>
      <p:sp>
        <p:nvSpPr>
          <p:cNvPr id="558" name="Google Shape;558;g2646951e7b1_0_141"/>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sp>
        <p:nvSpPr>
          <p:cNvPr id="559" name="Google Shape;559;g2646951e7b1_0_141"/>
          <p:cNvSpPr txBox="1"/>
          <p:nvPr/>
        </p:nvSpPr>
        <p:spPr>
          <a:xfrm>
            <a:off x="8910475" y="818444"/>
            <a:ext cx="25146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Equation of a line?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y = mx + b</a:t>
            </a:r>
            <a:endParaRPr sz="1800" b="0" i="0" u="none" strike="noStrike" cap="none">
              <a:solidFill>
                <a:srgbClr val="000000"/>
              </a:solidFill>
              <a:latin typeface="Arial"/>
              <a:ea typeface="Arial"/>
              <a:cs typeface="Arial"/>
              <a:sym typeface="Arial"/>
            </a:endParaRPr>
          </a:p>
        </p:txBody>
      </p:sp>
      <p:cxnSp>
        <p:nvCxnSpPr>
          <p:cNvPr id="560" name="Google Shape;560;g2646951e7b1_0_141"/>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cxnSp>
        <p:nvCxnSpPr>
          <p:cNvPr id="561" name="Google Shape;561;g2646951e7b1_0_141"/>
          <p:cNvCxnSpPr/>
          <p:nvPr/>
        </p:nvCxnSpPr>
        <p:spPr>
          <a:xfrm rot="10800000">
            <a:off x="129540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62" name="Google Shape;562;g2646951e7b1_0_141"/>
          <p:cNvCxnSpPr/>
          <p:nvPr/>
        </p:nvCxnSpPr>
        <p:spPr>
          <a:xfrm>
            <a:off x="129540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63" name="Google Shape;563;g2646951e7b1_0_141"/>
          <p:cNvSpPr txBox="1"/>
          <p:nvPr/>
        </p:nvSpPr>
        <p:spPr>
          <a:xfrm>
            <a:off x="3124200" y="3048000"/>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sp>
        <p:nvSpPr>
          <p:cNvPr id="564" name="Google Shape;564;g2646951e7b1_0_141"/>
          <p:cNvSpPr txBox="1"/>
          <p:nvPr/>
        </p:nvSpPr>
        <p:spPr>
          <a:xfrm>
            <a:off x="958850" y="1114425"/>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565" name="Google Shape;565;g2646951e7b1_0_141"/>
          <p:cNvCxnSpPr/>
          <p:nvPr/>
        </p:nvCxnSpPr>
        <p:spPr>
          <a:xfrm rot="10800000">
            <a:off x="545465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66" name="Google Shape;566;g2646951e7b1_0_141"/>
          <p:cNvCxnSpPr/>
          <p:nvPr/>
        </p:nvCxnSpPr>
        <p:spPr>
          <a:xfrm>
            <a:off x="545465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67" name="Google Shape;567;g2646951e7b1_0_141"/>
          <p:cNvSpPr txBox="1"/>
          <p:nvPr/>
        </p:nvSpPr>
        <p:spPr>
          <a:xfrm>
            <a:off x="7283450" y="3048000"/>
            <a:ext cx="395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a:t>
            </a:r>
            <a:endParaRPr sz="1400" b="0" i="0" u="none" strike="noStrike" cap="none">
              <a:solidFill>
                <a:srgbClr val="000000"/>
              </a:solidFill>
              <a:latin typeface="Arial"/>
              <a:ea typeface="Arial"/>
              <a:cs typeface="Arial"/>
              <a:sym typeface="Arial"/>
            </a:endParaRPr>
          </a:p>
        </p:txBody>
      </p:sp>
      <p:sp>
        <p:nvSpPr>
          <p:cNvPr id="568" name="Google Shape;568;g2646951e7b1_0_141"/>
          <p:cNvSpPr txBox="1"/>
          <p:nvPr/>
        </p:nvSpPr>
        <p:spPr>
          <a:xfrm>
            <a:off x="5105400" y="1114425"/>
            <a:ext cx="325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569" name="Google Shape;569;g2646951e7b1_0_141"/>
          <p:cNvSpPr/>
          <p:nvPr/>
        </p:nvSpPr>
        <p:spPr>
          <a:xfrm>
            <a:off x="1828800" y="18288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0" name="Google Shape;570;g2646951e7b1_0_141"/>
          <p:cNvSpPr txBox="1"/>
          <p:nvPr/>
        </p:nvSpPr>
        <p:spPr>
          <a:xfrm>
            <a:off x="1447800" y="3352800"/>
            <a:ext cx="1914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image space</a:t>
            </a:r>
            <a:endParaRPr sz="1400" b="0" i="0" u="none" strike="noStrike" cap="none">
              <a:solidFill>
                <a:srgbClr val="000000"/>
              </a:solidFill>
              <a:latin typeface="Arial"/>
              <a:ea typeface="Arial"/>
              <a:cs typeface="Arial"/>
              <a:sym typeface="Arial"/>
            </a:endParaRPr>
          </a:p>
        </p:txBody>
      </p:sp>
      <p:sp>
        <p:nvSpPr>
          <p:cNvPr id="571" name="Google Shape;571;g2646951e7b1_0_141"/>
          <p:cNvSpPr txBox="1"/>
          <p:nvPr/>
        </p:nvSpPr>
        <p:spPr>
          <a:xfrm>
            <a:off x="4876800" y="3352800"/>
            <a:ext cx="3695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Hough (parameter) space</a:t>
            </a:r>
            <a:endParaRPr sz="1400" b="0" i="0" u="none" strike="noStrike" cap="none">
              <a:solidFill>
                <a:srgbClr val="000000"/>
              </a:solidFill>
              <a:latin typeface="Arial"/>
              <a:ea typeface="Arial"/>
              <a:cs typeface="Arial"/>
              <a:sym typeface="Arial"/>
            </a:endParaRPr>
          </a:p>
        </p:txBody>
      </p:sp>
      <p:cxnSp>
        <p:nvCxnSpPr>
          <p:cNvPr id="572" name="Google Shape;572;g2646951e7b1_0_141"/>
          <p:cNvCxnSpPr/>
          <p:nvPr/>
        </p:nvCxnSpPr>
        <p:spPr>
          <a:xfrm>
            <a:off x="3810000" y="2209800"/>
            <a:ext cx="914400" cy="0"/>
          </a:xfrm>
          <a:prstGeom prst="straightConnector1">
            <a:avLst/>
          </a:prstGeom>
          <a:noFill/>
          <a:ln w="57150" cap="flat" cmpd="sng">
            <a:solidFill>
              <a:srgbClr val="0000FF"/>
            </a:solidFill>
            <a:prstDash val="solid"/>
            <a:round/>
            <a:headEnd type="none" w="sm" len="sm"/>
            <a:tailEnd type="triangle" w="med" len="med"/>
          </a:ln>
        </p:spPr>
      </p:cxnSp>
      <p:sp>
        <p:nvSpPr>
          <p:cNvPr id="573" name="Google Shape;573;g2646951e7b1_0_141"/>
          <p:cNvSpPr/>
          <p:nvPr/>
        </p:nvSpPr>
        <p:spPr>
          <a:xfrm>
            <a:off x="2362200" y="16002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74" name="Google Shape;574;g2646951e7b1_0_141"/>
          <p:cNvCxnSpPr/>
          <p:nvPr/>
        </p:nvCxnSpPr>
        <p:spPr>
          <a:xfrm>
            <a:off x="5715000" y="2133600"/>
            <a:ext cx="1752600" cy="228600"/>
          </a:xfrm>
          <a:prstGeom prst="straightConnector1">
            <a:avLst/>
          </a:prstGeom>
          <a:noFill/>
          <a:ln w="19050" cap="flat" cmpd="sng">
            <a:solidFill>
              <a:srgbClr val="FF0000"/>
            </a:solidFill>
            <a:prstDash val="solid"/>
            <a:round/>
            <a:headEnd type="none" w="sm" len="sm"/>
            <a:tailEnd type="none" w="sm" len="sm"/>
          </a:ln>
        </p:spPr>
      </p:cxnSp>
      <p:sp>
        <p:nvSpPr>
          <p:cNvPr id="575" name="Google Shape;575;g2646951e7b1_0_141"/>
          <p:cNvSpPr/>
          <p:nvPr/>
        </p:nvSpPr>
        <p:spPr>
          <a:xfrm>
            <a:off x="1504908" y="19812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6" name="Google Shape;576;g2646951e7b1_0_141"/>
          <p:cNvSpPr/>
          <p:nvPr/>
        </p:nvSpPr>
        <p:spPr>
          <a:xfrm>
            <a:off x="2779689" y="152715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77" name="Google Shape;577;g2646951e7b1_0_141"/>
          <p:cNvCxnSpPr/>
          <p:nvPr/>
        </p:nvCxnSpPr>
        <p:spPr>
          <a:xfrm rot="10800000" flipH="1">
            <a:off x="5813442" y="1895600"/>
            <a:ext cx="1825500" cy="693600"/>
          </a:xfrm>
          <a:prstGeom prst="straightConnector1">
            <a:avLst/>
          </a:prstGeom>
          <a:noFill/>
          <a:ln w="19050" cap="flat" cmpd="sng">
            <a:solidFill>
              <a:srgbClr val="FF0000"/>
            </a:solidFill>
            <a:prstDash val="solid"/>
            <a:round/>
            <a:headEnd type="none" w="sm" len="sm"/>
            <a:tailEnd type="none" w="sm" len="sm"/>
          </a:ln>
        </p:spPr>
      </p:cxnSp>
      <p:cxnSp>
        <p:nvCxnSpPr>
          <p:cNvPr id="578" name="Google Shape;578;g2646951e7b1_0_141"/>
          <p:cNvCxnSpPr/>
          <p:nvPr/>
        </p:nvCxnSpPr>
        <p:spPr>
          <a:xfrm rot="10800000" flipH="1">
            <a:off x="5703904" y="2114434"/>
            <a:ext cx="1971600" cy="292200"/>
          </a:xfrm>
          <a:prstGeom prst="straightConnector1">
            <a:avLst/>
          </a:prstGeom>
          <a:noFill/>
          <a:ln w="19050" cap="flat" cmpd="sng">
            <a:solidFill>
              <a:srgbClr val="FF0000"/>
            </a:solidFill>
            <a:prstDash val="solid"/>
            <a:round/>
            <a:headEnd type="none" w="sm" len="sm"/>
            <a:tailEnd type="none" w="sm" len="sm"/>
          </a:ln>
        </p:spPr>
      </p:cxnSp>
      <p:grpSp>
        <p:nvGrpSpPr>
          <p:cNvPr id="579" name="Google Shape;579;g2646951e7b1_0_141"/>
          <p:cNvGrpSpPr/>
          <p:nvPr/>
        </p:nvGrpSpPr>
        <p:grpSpPr>
          <a:xfrm>
            <a:off x="5448312" y="1201707"/>
            <a:ext cx="2336826" cy="1898613"/>
            <a:chOff x="9144000" y="1311246"/>
            <a:chExt cx="2336826" cy="1898613"/>
          </a:xfrm>
        </p:grpSpPr>
        <p:grpSp>
          <p:nvGrpSpPr>
            <p:cNvPr id="580" name="Google Shape;580;g2646951e7b1_0_141"/>
            <p:cNvGrpSpPr/>
            <p:nvPr/>
          </p:nvGrpSpPr>
          <p:grpSpPr>
            <a:xfrm>
              <a:off x="9144000" y="1347759"/>
              <a:ext cx="2336826" cy="1862100"/>
              <a:chOff x="5375286" y="1238220"/>
              <a:chExt cx="2336826" cy="1862100"/>
            </a:xfrm>
          </p:grpSpPr>
          <p:sp>
            <p:nvSpPr>
              <p:cNvPr id="581" name="Google Shape;581;g2646951e7b1_0_141"/>
              <p:cNvSpPr/>
              <p:nvPr/>
            </p:nvSpPr>
            <p:spPr>
              <a:xfrm>
                <a:off x="5375286" y="1238220"/>
                <a:ext cx="2300400" cy="18621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82" name="Google Shape;582;g2646951e7b1_0_141"/>
              <p:cNvCxnSpPr/>
              <p:nvPr/>
            </p:nvCxnSpPr>
            <p:spPr>
              <a:xfrm>
                <a:off x="5411799" y="1528736"/>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3" name="Google Shape;583;g2646951e7b1_0_141"/>
              <p:cNvCxnSpPr/>
              <p:nvPr/>
            </p:nvCxnSpPr>
            <p:spPr>
              <a:xfrm>
                <a:off x="5375286" y="1822428"/>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4" name="Google Shape;584;g2646951e7b1_0_141"/>
              <p:cNvCxnSpPr/>
              <p:nvPr/>
            </p:nvCxnSpPr>
            <p:spPr>
              <a:xfrm>
                <a:off x="5448312" y="2114532"/>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5" name="Google Shape;585;g2646951e7b1_0_141"/>
              <p:cNvCxnSpPr/>
              <p:nvPr/>
            </p:nvCxnSpPr>
            <p:spPr>
              <a:xfrm>
                <a:off x="5448312" y="2405048"/>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6" name="Google Shape;586;g2646951e7b1_0_141"/>
              <p:cNvCxnSpPr/>
              <p:nvPr/>
            </p:nvCxnSpPr>
            <p:spPr>
              <a:xfrm>
                <a:off x="5448312" y="2662227"/>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7" name="Google Shape;587;g2646951e7b1_0_141"/>
              <p:cNvCxnSpPr/>
              <p:nvPr/>
            </p:nvCxnSpPr>
            <p:spPr>
              <a:xfrm>
                <a:off x="5448312" y="2952743"/>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grpSp>
        <p:grpSp>
          <p:nvGrpSpPr>
            <p:cNvPr id="588" name="Google Shape;588;g2646951e7b1_0_141"/>
            <p:cNvGrpSpPr/>
            <p:nvPr/>
          </p:nvGrpSpPr>
          <p:grpSpPr>
            <a:xfrm>
              <a:off x="9355291" y="1311246"/>
              <a:ext cx="1753330" cy="1863901"/>
              <a:chOff x="5739710" y="1237426"/>
              <a:chExt cx="1753330" cy="1863901"/>
            </a:xfrm>
          </p:grpSpPr>
          <p:cxnSp>
            <p:nvCxnSpPr>
              <p:cNvPr id="589" name="Google Shape;589;g2646951e7b1_0_141"/>
              <p:cNvCxnSpPr/>
              <p:nvPr/>
            </p:nvCxnSpPr>
            <p:spPr>
              <a:xfrm rot="5400000">
                <a:off x="4827560" y="2187677"/>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0" name="Google Shape;590;g2646951e7b1_0_141"/>
              <p:cNvCxnSpPr/>
              <p:nvPr/>
            </p:nvCxnSpPr>
            <p:spPr>
              <a:xfrm rot="5400000">
                <a:off x="5191896" y="2186883"/>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1" name="Google Shape;591;g2646951e7b1_0_141"/>
              <p:cNvCxnSpPr/>
              <p:nvPr/>
            </p:nvCxnSpPr>
            <p:spPr>
              <a:xfrm rot="5400000">
                <a:off x="5557820" y="2150370"/>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2" name="Google Shape;592;g2646951e7b1_0_141"/>
              <p:cNvCxnSpPr/>
              <p:nvPr/>
            </p:nvCxnSpPr>
            <p:spPr>
              <a:xfrm rot="5400000">
                <a:off x="5922156" y="2149576"/>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3" name="Google Shape;593;g2646951e7b1_0_141"/>
              <p:cNvCxnSpPr/>
              <p:nvPr/>
            </p:nvCxnSpPr>
            <p:spPr>
              <a:xfrm rot="5400000">
                <a:off x="6215054" y="2186883"/>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4" name="Google Shape;594;g2646951e7b1_0_141"/>
              <p:cNvCxnSpPr/>
              <p:nvPr/>
            </p:nvCxnSpPr>
            <p:spPr>
              <a:xfrm rot="5400000">
                <a:off x="6579390" y="2186089"/>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grpSp>
      </p:grpSp>
      <p:sp>
        <p:nvSpPr>
          <p:cNvPr id="595" name="Google Shape;595;g2646951e7b1_0_141"/>
          <p:cNvSpPr txBox="1"/>
          <p:nvPr/>
        </p:nvSpPr>
        <p:spPr>
          <a:xfrm>
            <a:off x="482550" y="4013200"/>
            <a:ext cx="11565900" cy="190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Proxima Nova"/>
                <a:ea typeface="Proxima Nova"/>
                <a:cs typeface="Proxima Nova"/>
                <a:sym typeface="Proxima Nova"/>
              </a:rPr>
              <a:t>How can we use this to find the most likely parameters (m,b) for the most prominent line in the image space?</a:t>
            </a:r>
            <a:endParaRPr sz="2200" b="0" i="0" u="none" strike="noStrike" cap="none">
              <a:solidFill>
                <a:srgbClr val="000000"/>
              </a:solidFill>
              <a:latin typeface="Proxima Nova"/>
              <a:ea typeface="Proxima Nova"/>
              <a:cs typeface="Proxima Nova"/>
              <a:sym typeface="Proxima Nova"/>
            </a:endParaRPr>
          </a:p>
          <a:p>
            <a:pPr marL="342900" marR="0" lvl="0" indent="-330200" algn="l" rtl="0">
              <a:lnSpc>
                <a:spcPct val="100000"/>
              </a:lnSpc>
              <a:spcBef>
                <a:spcPts val="480"/>
              </a:spcBef>
              <a:spcAft>
                <a:spcPts val="0"/>
              </a:spcAft>
              <a:buClr>
                <a:srgbClr val="002060"/>
              </a:buClr>
              <a:buSzPts val="2200"/>
              <a:buFont typeface="Proxima Nova"/>
              <a:buChar char="•"/>
            </a:pPr>
            <a:r>
              <a:rPr lang="en-US" sz="2200" b="0" i="0" u="none" strike="noStrike" cap="none">
                <a:solidFill>
                  <a:srgbClr val="002060"/>
                </a:solidFill>
                <a:latin typeface="Proxima Nova"/>
                <a:ea typeface="Proxima Nova"/>
                <a:cs typeface="Proxima Nova"/>
                <a:sym typeface="Proxima Nova"/>
              </a:rPr>
              <a:t>Let each edge point in image space </a:t>
            </a:r>
            <a:r>
              <a:rPr lang="en-US" sz="2200" b="0" i="1" u="none" strike="noStrike" cap="none">
                <a:solidFill>
                  <a:srgbClr val="002060"/>
                </a:solidFill>
                <a:latin typeface="Proxima Nova"/>
                <a:ea typeface="Proxima Nova"/>
                <a:cs typeface="Proxima Nova"/>
                <a:sym typeface="Proxima Nova"/>
              </a:rPr>
              <a:t>vote </a:t>
            </a:r>
            <a:r>
              <a:rPr lang="en-US" sz="2200" b="0" i="0" u="none" strike="noStrike" cap="none">
                <a:solidFill>
                  <a:srgbClr val="002060"/>
                </a:solidFill>
                <a:latin typeface="Proxima Nova"/>
                <a:ea typeface="Proxima Nova"/>
                <a:cs typeface="Proxima Nova"/>
                <a:sym typeface="Proxima Nova"/>
              </a:rPr>
              <a:t>for a set of possible parameters in Hough space</a:t>
            </a:r>
            <a:endParaRPr sz="2200" b="0" i="0" u="none" strike="noStrike" cap="none">
              <a:solidFill>
                <a:srgbClr val="000000"/>
              </a:solidFill>
              <a:latin typeface="Proxima Nova"/>
              <a:ea typeface="Proxima Nova"/>
              <a:cs typeface="Proxima Nova"/>
              <a:sym typeface="Proxima Nova"/>
            </a:endParaRPr>
          </a:p>
          <a:p>
            <a:pPr marL="342900" marR="0" lvl="0" indent="-330200" algn="l" rtl="0">
              <a:lnSpc>
                <a:spcPct val="100000"/>
              </a:lnSpc>
              <a:spcBef>
                <a:spcPts val="480"/>
              </a:spcBef>
              <a:spcAft>
                <a:spcPts val="0"/>
              </a:spcAft>
              <a:buClr>
                <a:srgbClr val="002060"/>
              </a:buClr>
              <a:buSzPts val="2200"/>
              <a:buFont typeface="Proxima Nova"/>
              <a:buChar char="•"/>
            </a:pPr>
            <a:r>
              <a:rPr lang="en-US" sz="2200" b="0" i="0" u="none" strike="noStrike" cap="none">
                <a:solidFill>
                  <a:srgbClr val="002060"/>
                </a:solidFill>
                <a:latin typeface="Proxima Nova"/>
                <a:ea typeface="Proxima Nova"/>
                <a:cs typeface="Proxima Nova"/>
                <a:sym typeface="Proxima Nova"/>
              </a:rPr>
              <a:t>Accumulate votes in discrete set of bins; parameters with the most votes indicate line in image space</a:t>
            </a:r>
            <a:r>
              <a:rPr lang="en-US" sz="2200" b="0" i="0" u="none" strike="noStrike" cap="none">
                <a:solidFill>
                  <a:srgbClr val="000000"/>
                </a:solidFill>
                <a:latin typeface="Proxima Nova"/>
                <a:ea typeface="Proxima Nova"/>
                <a:cs typeface="Proxima Nova"/>
                <a:sym typeface="Proxima Nova"/>
              </a:rPr>
              <a:t>.</a:t>
            </a:r>
            <a:endParaRPr sz="2200" b="0" i="0" u="none" strike="noStrike" cap="none">
              <a:solidFill>
                <a:srgbClr val="000000"/>
              </a:solidFill>
              <a:latin typeface="Proxima Nova"/>
              <a:ea typeface="Proxima Nova"/>
              <a:cs typeface="Proxima Nova"/>
              <a:sym typeface="Proxima Nova"/>
            </a:endParaRPr>
          </a:p>
          <a:p>
            <a:pPr marL="342900" marR="0" lvl="0" indent="-342900" algn="l" rtl="0">
              <a:lnSpc>
                <a:spcPct val="100000"/>
              </a:lnSpc>
              <a:spcBef>
                <a:spcPts val="48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g2646951e7b1_0_205"/>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602" name="Google Shape;602;g2646951e7b1_0_20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35</a:t>
            </a:fld>
            <a:endParaRPr/>
          </a:p>
        </p:txBody>
      </p:sp>
      <p:sp>
        <p:nvSpPr>
          <p:cNvPr id="603" name="Google Shape;603;g2646951e7b1_0_205"/>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04" name="Google Shape;604;g2646951e7b1_0_205"/>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05" name="Google Shape;605;g2646951e7b1_0_205"/>
          <p:cNvPicPr preferRelativeResize="0"/>
          <p:nvPr/>
        </p:nvPicPr>
        <p:blipFill rotWithShape="1">
          <a:blip r:embed="rId3">
            <a:alphaModFix/>
          </a:blip>
          <a:srcRect/>
          <a:stretch/>
        </p:blipFill>
        <p:spPr>
          <a:xfrm>
            <a:off x="7636425" y="49375"/>
            <a:ext cx="3222350" cy="6428000"/>
          </a:xfrm>
          <a:prstGeom prst="rect">
            <a:avLst/>
          </a:prstGeom>
          <a:noFill/>
          <a:ln>
            <a:noFill/>
          </a:ln>
        </p:spPr>
      </p:pic>
      <p:pic>
        <p:nvPicPr>
          <p:cNvPr id="606" name="Google Shape;606;g2646951e7b1_0_205"/>
          <p:cNvPicPr preferRelativeResize="0"/>
          <p:nvPr/>
        </p:nvPicPr>
        <p:blipFill rotWithShape="1">
          <a:blip r:embed="rId4">
            <a:alphaModFix/>
          </a:blip>
          <a:srcRect/>
          <a:stretch/>
        </p:blipFill>
        <p:spPr>
          <a:xfrm>
            <a:off x="951675" y="1677525"/>
            <a:ext cx="5659626" cy="4678824"/>
          </a:xfrm>
          <a:prstGeom prst="rect">
            <a:avLst/>
          </a:prstGeom>
          <a:noFill/>
          <a:ln>
            <a:noFill/>
          </a:ln>
        </p:spPr>
      </p:pic>
      <p:sp>
        <p:nvSpPr>
          <p:cNvPr id="607" name="Google Shape;607;g2646951e7b1_0_205"/>
          <p:cNvSpPr txBox="1"/>
          <p:nvPr/>
        </p:nvSpPr>
        <p:spPr>
          <a:xfrm>
            <a:off x="98782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2646951e7b1_0_252"/>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614" name="Google Shape;614;g2646951e7b1_0_25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36</a:t>
            </a:fld>
            <a:endParaRPr/>
          </a:p>
        </p:txBody>
      </p:sp>
      <p:sp>
        <p:nvSpPr>
          <p:cNvPr id="615" name="Google Shape;615;g2646951e7b1_0_252"/>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16" name="Google Shape;616;g2646951e7b1_0_252"/>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17" name="Google Shape;617;g2646951e7b1_0_252"/>
          <p:cNvPicPr preferRelativeResize="0"/>
          <p:nvPr/>
        </p:nvPicPr>
        <p:blipFill rotWithShape="1">
          <a:blip r:embed="rId3">
            <a:alphaModFix/>
          </a:blip>
          <a:srcRect/>
          <a:stretch/>
        </p:blipFill>
        <p:spPr>
          <a:xfrm>
            <a:off x="1208250" y="1380326"/>
            <a:ext cx="9680923" cy="48164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2646951e7b1_0_263"/>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624" name="Google Shape;624;g2646951e7b1_0_2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37</a:t>
            </a:fld>
            <a:endParaRPr/>
          </a:p>
        </p:txBody>
      </p:sp>
      <p:sp>
        <p:nvSpPr>
          <p:cNvPr id="625" name="Google Shape;625;g2646951e7b1_0_26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26" name="Google Shape;626;g2646951e7b1_0_263"/>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27" name="Google Shape;627;g2646951e7b1_0_263"/>
          <p:cNvPicPr preferRelativeResize="0"/>
          <p:nvPr/>
        </p:nvPicPr>
        <p:blipFill rotWithShape="1">
          <a:blip r:embed="rId3">
            <a:alphaModFix/>
          </a:blip>
          <a:srcRect/>
          <a:stretch/>
        </p:blipFill>
        <p:spPr>
          <a:xfrm>
            <a:off x="1356250" y="1328251"/>
            <a:ext cx="7172441" cy="53181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g2646951e7b1_0_273"/>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Polar Representation of Lines</a:t>
            </a:r>
            <a:endParaRPr/>
          </a:p>
        </p:txBody>
      </p:sp>
      <p:sp>
        <p:nvSpPr>
          <p:cNvPr id="634" name="Google Shape;634;g2646951e7b1_0_27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38</a:t>
            </a:fld>
            <a:endParaRPr/>
          </a:p>
        </p:txBody>
      </p:sp>
      <p:sp>
        <p:nvSpPr>
          <p:cNvPr id="635" name="Google Shape;635;g2646951e7b1_0_27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36" name="Google Shape;636;g2646951e7b1_0_273"/>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grpSp>
        <p:nvGrpSpPr>
          <p:cNvPr id="637" name="Google Shape;637;g2646951e7b1_0_273"/>
          <p:cNvGrpSpPr/>
          <p:nvPr/>
        </p:nvGrpSpPr>
        <p:grpSpPr>
          <a:xfrm>
            <a:off x="373005" y="2041506"/>
            <a:ext cx="4267200" cy="3886200"/>
            <a:chOff x="519057" y="1128681"/>
            <a:chExt cx="4267200" cy="3886200"/>
          </a:xfrm>
        </p:grpSpPr>
        <p:cxnSp>
          <p:nvCxnSpPr>
            <p:cNvPr id="638" name="Google Shape;638;g2646951e7b1_0_273"/>
            <p:cNvCxnSpPr/>
            <p:nvPr/>
          </p:nvCxnSpPr>
          <p:spPr>
            <a:xfrm>
              <a:off x="1509657" y="1966881"/>
              <a:ext cx="0" cy="3048000"/>
            </a:xfrm>
            <a:prstGeom prst="straightConnector1">
              <a:avLst/>
            </a:prstGeom>
            <a:noFill/>
            <a:ln w="9525" cap="flat" cmpd="sng">
              <a:solidFill>
                <a:srgbClr val="000000"/>
              </a:solidFill>
              <a:prstDash val="solid"/>
              <a:round/>
              <a:headEnd type="none" w="sm" len="sm"/>
              <a:tailEnd type="triangle" w="med" len="med"/>
            </a:ln>
          </p:spPr>
        </p:cxnSp>
        <p:cxnSp>
          <p:nvCxnSpPr>
            <p:cNvPr id="639" name="Google Shape;639;g2646951e7b1_0_273"/>
            <p:cNvCxnSpPr/>
            <p:nvPr/>
          </p:nvCxnSpPr>
          <p:spPr>
            <a:xfrm>
              <a:off x="1509657" y="1966881"/>
              <a:ext cx="3276600" cy="0"/>
            </a:xfrm>
            <a:prstGeom prst="straightConnector1">
              <a:avLst/>
            </a:prstGeom>
            <a:noFill/>
            <a:ln w="9525" cap="flat" cmpd="sng">
              <a:solidFill>
                <a:srgbClr val="000000"/>
              </a:solidFill>
              <a:prstDash val="solid"/>
              <a:round/>
              <a:headEnd type="none" w="sm" len="sm"/>
              <a:tailEnd type="triangle" w="med" len="med"/>
            </a:ln>
          </p:spPr>
        </p:cxnSp>
        <p:cxnSp>
          <p:nvCxnSpPr>
            <p:cNvPr id="640" name="Google Shape;640;g2646951e7b1_0_273"/>
            <p:cNvCxnSpPr/>
            <p:nvPr/>
          </p:nvCxnSpPr>
          <p:spPr>
            <a:xfrm rot="10800000" flipH="1">
              <a:off x="519057" y="1128681"/>
              <a:ext cx="4038600" cy="3505200"/>
            </a:xfrm>
            <a:prstGeom prst="straightConnector1">
              <a:avLst/>
            </a:prstGeom>
            <a:noFill/>
            <a:ln w="9525" cap="flat" cmpd="sng">
              <a:solidFill>
                <a:srgbClr val="000000"/>
              </a:solidFill>
              <a:prstDash val="solid"/>
              <a:round/>
              <a:headEnd type="none" w="sm" len="sm"/>
              <a:tailEnd type="none" w="sm" len="sm"/>
            </a:ln>
          </p:spPr>
        </p:cxnSp>
        <p:cxnSp>
          <p:nvCxnSpPr>
            <p:cNvPr id="641" name="Google Shape;641;g2646951e7b1_0_273"/>
            <p:cNvCxnSpPr/>
            <p:nvPr/>
          </p:nvCxnSpPr>
          <p:spPr>
            <a:xfrm>
              <a:off x="1509657" y="1966881"/>
              <a:ext cx="914400" cy="1066800"/>
            </a:xfrm>
            <a:prstGeom prst="straightConnector1">
              <a:avLst/>
            </a:prstGeom>
            <a:noFill/>
            <a:ln w="9525" cap="flat" cmpd="sng">
              <a:solidFill>
                <a:srgbClr val="000000"/>
              </a:solidFill>
              <a:prstDash val="solid"/>
              <a:round/>
              <a:headEnd type="none" w="sm" len="sm"/>
              <a:tailEnd type="none" w="sm" len="sm"/>
            </a:ln>
          </p:spPr>
        </p:cxnSp>
        <p:sp>
          <p:nvSpPr>
            <p:cNvPr id="642" name="Google Shape;642;g2646951e7b1_0_273"/>
            <p:cNvSpPr/>
            <p:nvPr/>
          </p:nvSpPr>
          <p:spPr>
            <a:xfrm rot="-2487449">
              <a:off x="2247886" y="2624027"/>
              <a:ext cx="381081" cy="304770"/>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3" name="Google Shape;643;g2646951e7b1_0_273"/>
            <p:cNvSpPr/>
            <p:nvPr/>
          </p:nvSpPr>
          <p:spPr>
            <a:xfrm>
              <a:off x="1890657" y="1966881"/>
              <a:ext cx="228600" cy="381000"/>
            </a:xfrm>
            <a:custGeom>
              <a:avLst/>
              <a:gdLst/>
              <a:ahLst/>
              <a:cxnLst/>
              <a:rect l="l" t="t" r="r" b="b"/>
              <a:pathLst>
                <a:path w="112" h="192" extrusionOk="0">
                  <a:moveTo>
                    <a:pt x="96" y="0"/>
                  </a:moveTo>
                  <a:cubicBezTo>
                    <a:pt x="104" y="56"/>
                    <a:pt x="112" y="112"/>
                    <a:pt x="96" y="144"/>
                  </a:cubicBezTo>
                  <a:cubicBezTo>
                    <a:pt x="80" y="176"/>
                    <a:pt x="40" y="184"/>
                    <a:pt x="0" y="192"/>
                  </a:cubicBezTo>
                </a:path>
              </a:pathLst>
            </a:custGeom>
            <a:noFill/>
            <a:ln w="38100" cap="flat" cmpd="sng">
              <a:solidFill>
                <a:srgbClr val="008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4" name="Google Shape;644;g2646951e7b1_0_273"/>
            <p:cNvSpPr txBox="1"/>
            <p:nvPr/>
          </p:nvSpPr>
          <p:spPr>
            <a:xfrm>
              <a:off x="976257" y="1738281"/>
              <a:ext cx="1143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[0,0]</a:t>
              </a:r>
              <a:endParaRPr sz="1400" b="0" i="0" u="none" strike="noStrike" cap="none">
                <a:solidFill>
                  <a:srgbClr val="000000"/>
                </a:solidFill>
                <a:latin typeface="Arial"/>
                <a:ea typeface="Arial"/>
                <a:cs typeface="Arial"/>
                <a:sym typeface="Arial"/>
              </a:endParaRPr>
            </a:p>
          </p:txBody>
        </p:sp>
        <p:cxnSp>
          <p:nvCxnSpPr>
            <p:cNvPr id="645" name="Google Shape;645;g2646951e7b1_0_273"/>
            <p:cNvCxnSpPr/>
            <p:nvPr/>
          </p:nvCxnSpPr>
          <p:spPr>
            <a:xfrm rot="-5400000" flipH="1">
              <a:off x="1433457" y="2043081"/>
              <a:ext cx="1066800" cy="914400"/>
            </a:xfrm>
            <a:prstGeom prst="straightConnector1">
              <a:avLst/>
            </a:prstGeom>
            <a:noFill/>
            <a:ln w="38100" cap="flat" cmpd="sng">
              <a:solidFill>
                <a:srgbClr val="008000"/>
              </a:solidFill>
              <a:prstDash val="solid"/>
              <a:round/>
              <a:headEnd type="none" w="sm" len="sm"/>
              <a:tailEnd type="none" w="sm" len="sm"/>
            </a:ln>
          </p:spPr>
        </p:cxnSp>
        <p:pic>
          <p:nvPicPr>
            <p:cNvPr id="646" name="Google Shape;646;g2646951e7b1_0_273"/>
            <p:cNvPicPr preferRelativeResize="0"/>
            <p:nvPr/>
          </p:nvPicPr>
          <p:blipFill rotWithShape="1">
            <a:blip r:embed="rId3">
              <a:alphaModFix/>
            </a:blip>
            <a:srcRect/>
            <a:stretch/>
          </p:blipFill>
          <p:spPr>
            <a:xfrm>
              <a:off x="1655683" y="2528847"/>
              <a:ext cx="347663" cy="430213"/>
            </a:xfrm>
            <a:prstGeom prst="rect">
              <a:avLst/>
            </a:prstGeom>
            <a:noFill/>
            <a:ln>
              <a:noFill/>
            </a:ln>
          </p:spPr>
        </p:pic>
        <p:pic>
          <p:nvPicPr>
            <p:cNvPr id="647" name="Google Shape;647;g2646951e7b1_0_273"/>
            <p:cNvPicPr preferRelativeResize="0"/>
            <p:nvPr/>
          </p:nvPicPr>
          <p:blipFill rotWithShape="1">
            <a:blip r:embed="rId4">
              <a:alphaModFix/>
            </a:blip>
            <a:srcRect/>
            <a:stretch/>
          </p:blipFill>
          <p:spPr>
            <a:xfrm>
              <a:off x="1765053" y="1944639"/>
              <a:ext cx="311318" cy="423861"/>
            </a:xfrm>
            <a:prstGeom prst="rect">
              <a:avLst/>
            </a:prstGeom>
            <a:noFill/>
            <a:ln>
              <a:noFill/>
            </a:ln>
          </p:spPr>
        </p:pic>
        <p:pic>
          <p:nvPicPr>
            <p:cNvPr id="648" name="Google Shape;648;g2646951e7b1_0_273"/>
            <p:cNvPicPr preferRelativeResize="0"/>
            <p:nvPr/>
          </p:nvPicPr>
          <p:blipFill rotWithShape="1">
            <a:blip r:embed="rId5">
              <a:alphaModFix/>
            </a:blip>
            <a:srcRect/>
            <a:stretch/>
          </p:blipFill>
          <p:spPr>
            <a:xfrm>
              <a:off x="2514528" y="1553522"/>
              <a:ext cx="365131" cy="391116"/>
            </a:xfrm>
            <a:prstGeom prst="rect">
              <a:avLst/>
            </a:prstGeom>
            <a:noFill/>
            <a:ln>
              <a:noFill/>
            </a:ln>
          </p:spPr>
        </p:pic>
        <p:pic>
          <p:nvPicPr>
            <p:cNvPr id="649" name="Google Shape;649;g2646951e7b1_0_273"/>
            <p:cNvPicPr preferRelativeResize="0"/>
            <p:nvPr/>
          </p:nvPicPr>
          <p:blipFill rotWithShape="1">
            <a:blip r:embed="rId6">
              <a:alphaModFix/>
            </a:blip>
            <a:srcRect/>
            <a:stretch/>
          </p:blipFill>
          <p:spPr>
            <a:xfrm>
              <a:off x="1054008" y="2784438"/>
              <a:ext cx="352366" cy="404817"/>
            </a:xfrm>
            <a:prstGeom prst="rect">
              <a:avLst/>
            </a:prstGeom>
            <a:noFill/>
            <a:ln>
              <a:noFill/>
            </a:ln>
          </p:spPr>
        </p:pic>
      </p:grpSp>
      <p:sp>
        <p:nvSpPr>
          <p:cNvPr id="650" name="Google Shape;650;g2646951e7b1_0_273"/>
          <p:cNvSpPr txBox="1"/>
          <p:nvPr/>
        </p:nvSpPr>
        <p:spPr>
          <a:xfrm>
            <a:off x="1752600" y="2077365"/>
            <a:ext cx="1761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Arial"/>
                <a:ea typeface="Arial"/>
                <a:cs typeface="Arial"/>
                <a:sym typeface="Arial"/>
              </a:rPr>
              <a:t>Image columns</a:t>
            </a:r>
            <a:endParaRPr sz="1400" b="0" i="0" u="none" strike="noStrike" cap="none">
              <a:solidFill>
                <a:srgbClr val="000000"/>
              </a:solidFill>
              <a:latin typeface="Arial"/>
              <a:ea typeface="Arial"/>
              <a:cs typeface="Arial"/>
              <a:sym typeface="Arial"/>
            </a:endParaRPr>
          </a:p>
        </p:txBody>
      </p:sp>
      <p:sp>
        <p:nvSpPr>
          <p:cNvPr id="651" name="Google Shape;651;g2646951e7b1_0_273"/>
          <p:cNvSpPr txBox="1"/>
          <p:nvPr/>
        </p:nvSpPr>
        <p:spPr>
          <a:xfrm rot="-5400000">
            <a:off x="-559349" y="3795750"/>
            <a:ext cx="179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Arial"/>
                <a:ea typeface="Arial"/>
                <a:cs typeface="Arial"/>
                <a:sym typeface="Arial"/>
              </a:rPr>
              <a:t>Image rows</a:t>
            </a:r>
            <a:endParaRPr sz="1400" b="0" i="0" u="none" strike="noStrike" cap="none">
              <a:solidFill>
                <a:srgbClr val="000000"/>
              </a:solidFill>
              <a:latin typeface="Arial"/>
              <a:ea typeface="Arial"/>
              <a:cs typeface="Arial"/>
              <a:sym typeface="Arial"/>
            </a:endParaRPr>
          </a:p>
        </p:txBody>
      </p:sp>
      <p:sp>
        <p:nvSpPr>
          <p:cNvPr id="652" name="Google Shape;652;g2646951e7b1_0_273"/>
          <p:cNvSpPr txBox="1"/>
          <p:nvPr/>
        </p:nvSpPr>
        <p:spPr>
          <a:xfrm>
            <a:off x="5046669" y="2589201"/>
            <a:ext cx="3733800" cy="198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1" u="none" strike="noStrike" cap="none">
                <a:solidFill>
                  <a:srgbClr val="000000"/>
                </a:solidFill>
                <a:latin typeface="Arial"/>
                <a:ea typeface="Arial"/>
                <a:cs typeface="Arial"/>
                <a:sym typeface="Arial"/>
              </a:rPr>
              <a:t>    </a:t>
            </a:r>
            <a:r>
              <a:rPr lang="en-US" sz="2200" b="0" i="0" u="none" strike="noStrike" cap="none">
                <a:solidFill>
                  <a:srgbClr val="000000"/>
                </a:solidFill>
                <a:latin typeface="Arial"/>
                <a:ea typeface="Arial"/>
                <a:cs typeface="Arial"/>
                <a:sym typeface="Arial"/>
              </a:rPr>
              <a:t>: perpendicular distance from line to origin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100"/>
              </a:spcBef>
              <a:spcAft>
                <a:spcPts val="0"/>
              </a:spcAft>
              <a:buClr>
                <a:srgbClr val="000000"/>
              </a:buClr>
              <a:buSzPts val="2200"/>
              <a:buFont typeface="Arial"/>
              <a:buNone/>
            </a:pPr>
            <a:r>
              <a:rPr lang="en-US" sz="2200" b="1" i="0" u="none" strike="noStrike" cap="none">
                <a:solidFill>
                  <a:srgbClr val="000000"/>
                </a:solidFill>
                <a:latin typeface="Arial"/>
                <a:ea typeface="Arial"/>
                <a:cs typeface="Arial"/>
                <a:sym typeface="Arial"/>
              </a:rPr>
              <a:t>   </a:t>
            </a:r>
            <a:r>
              <a:rPr lang="en-US" sz="2200" b="0" i="0" u="none" strike="noStrike" cap="none">
                <a:solidFill>
                  <a:srgbClr val="000000"/>
                </a:solidFill>
                <a:latin typeface="Arial"/>
                <a:ea typeface="Arial"/>
                <a:cs typeface="Arial"/>
                <a:sym typeface="Arial"/>
              </a:rPr>
              <a:t>: angle the perpendicular makes with the x-axis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90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653" name="Google Shape;653;g2646951e7b1_0_273"/>
          <p:cNvPicPr preferRelativeResize="0"/>
          <p:nvPr/>
        </p:nvPicPr>
        <p:blipFill rotWithShape="1">
          <a:blip r:embed="rId7">
            <a:alphaModFix/>
          </a:blip>
          <a:srcRect/>
          <a:stretch/>
        </p:blipFill>
        <p:spPr>
          <a:xfrm>
            <a:off x="4802199" y="4586319"/>
            <a:ext cx="3833864" cy="621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g2646951e7b1_0_299"/>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Alternate formulation using Polar Representation of Lines</a:t>
            </a:r>
            <a:endParaRPr/>
          </a:p>
        </p:txBody>
      </p:sp>
      <p:sp>
        <p:nvSpPr>
          <p:cNvPr id="660" name="Google Shape;660;g2646951e7b1_0_29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39</a:t>
            </a:fld>
            <a:endParaRPr/>
          </a:p>
        </p:txBody>
      </p:sp>
      <p:sp>
        <p:nvSpPr>
          <p:cNvPr id="661" name="Google Shape;661;g2646951e7b1_0_299"/>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62" name="Google Shape;662;g2646951e7b1_0_299"/>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63" name="Google Shape;663;g2646951e7b1_0_299"/>
          <p:cNvPicPr preferRelativeResize="0"/>
          <p:nvPr/>
        </p:nvPicPr>
        <p:blipFill rotWithShape="1">
          <a:blip r:embed="rId3">
            <a:alphaModFix/>
          </a:blip>
          <a:srcRect/>
          <a:stretch/>
        </p:blipFill>
        <p:spPr>
          <a:xfrm>
            <a:off x="76200" y="1387451"/>
            <a:ext cx="8305801" cy="4967105"/>
          </a:xfrm>
          <a:prstGeom prst="rect">
            <a:avLst/>
          </a:prstGeom>
          <a:noFill/>
          <a:ln>
            <a:noFill/>
          </a:ln>
        </p:spPr>
      </p:pic>
      <p:sp>
        <p:nvSpPr>
          <p:cNvPr id="664" name="Google Shape;664;g2646951e7b1_0_299"/>
          <p:cNvSpPr txBox="1"/>
          <p:nvPr/>
        </p:nvSpPr>
        <p:spPr>
          <a:xfrm>
            <a:off x="8381994" y="2974051"/>
            <a:ext cx="3733800" cy="198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000000"/>
                </a:solidFill>
                <a:latin typeface="Proxima Nova"/>
                <a:ea typeface="Proxima Nova"/>
                <a:cs typeface="Proxima Nova"/>
                <a:sym typeface="Proxima Nova"/>
              </a:rPr>
              <a:t> ⲣ   </a:t>
            </a:r>
            <a:r>
              <a:rPr lang="en-US" sz="2200" b="0" i="0" u="none" strike="noStrike" cap="none">
                <a:solidFill>
                  <a:srgbClr val="000000"/>
                </a:solidFill>
                <a:latin typeface="Proxima Nova"/>
                <a:ea typeface="Proxima Nova"/>
                <a:cs typeface="Proxima Nova"/>
                <a:sym typeface="Proxima Nova"/>
              </a:rPr>
              <a:t>: perpendicular distance from line to origin</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1100"/>
              </a:spcBef>
              <a:spcAft>
                <a:spcPts val="0"/>
              </a:spcAft>
              <a:buClr>
                <a:srgbClr val="000000"/>
              </a:buClr>
              <a:buSzPts val="2200"/>
              <a:buFont typeface="Arial"/>
              <a:buNone/>
            </a:pPr>
            <a:r>
              <a:rPr lang="en-US" sz="2200" b="0" i="0" u="none" strike="noStrike" cap="none">
                <a:solidFill>
                  <a:srgbClr val="000000"/>
                </a:solidFill>
                <a:latin typeface="Proxima Nova"/>
                <a:ea typeface="Proxima Nova"/>
                <a:cs typeface="Proxima Nova"/>
                <a:sym typeface="Proxima Nova"/>
              </a:rPr>
              <a:t>  Θ : angle the perpendicular makes with the x-axis</a:t>
            </a:r>
            <a:endParaRPr sz="18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90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646951e7b1_0_407"/>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Edge Detection</a:t>
            </a:r>
            <a:endParaRPr/>
          </a:p>
        </p:txBody>
      </p:sp>
      <p:sp>
        <p:nvSpPr>
          <p:cNvPr id="192" name="Google Shape;192;g2646951e7b1_0_407"/>
          <p:cNvSpPr txBox="1"/>
          <p:nvPr/>
        </p:nvSpPr>
        <p:spPr>
          <a:xfrm>
            <a:off x="1629175" y="4923263"/>
            <a:ext cx="91671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dirty="0">
                <a:solidFill>
                  <a:srgbClr val="980000"/>
                </a:solidFill>
                <a:highlight>
                  <a:srgbClr val="FFFF00"/>
                </a:highlight>
                <a:latin typeface="Proxima Nova"/>
                <a:ea typeface="Proxima Nova"/>
                <a:cs typeface="Proxima Nova"/>
                <a:sym typeface="Proxima Nova"/>
              </a:rPr>
              <a:t>Task</a:t>
            </a:r>
            <a:r>
              <a:rPr lang="en-US" sz="2400" b="0" i="0" u="none" strike="noStrike" cap="none" dirty="0">
                <a:solidFill>
                  <a:srgbClr val="980000"/>
                </a:solidFill>
                <a:latin typeface="Proxima Nova"/>
                <a:ea typeface="Proxima Nova"/>
                <a:cs typeface="Proxima Nova"/>
                <a:sym typeface="Proxima Nova"/>
              </a:rPr>
              <a:t> : Convert a 2D image into a set of curves (made of edges)</a:t>
            </a:r>
            <a:endParaRPr sz="2400" b="0" i="0" u="none" strike="noStrike" cap="none" dirty="0">
              <a:solidFill>
                <a:srgbClr val="980000"/>
              </a:solidFill>
              <a:latin typeface="Proxima Nova"/>
              <a:ea typeface="Proxima Nova"/>
              <a:cs typeface="Proxima Nova"/>
              <a:sym typeface="Proxima Nova"/>
            </a:endParaRPr>
          </a:p>
        </p:txBody>
      </p:sp>
      <p:pic>
        <p:nvPicPr>
          <p:cNvPr id="193" name="Google Shape;193;g2646951e7b1_0_407"/>
          <p:cNvPicPr preferRelativeResize="0"/>
          <p:nvPr/>
        </p:nvPicPr>
        <p:blipFill rotWithShape="1">
          <a:blip r:embed="rId3">
            <a:alphaModFix/>
          </a:blip>
          <a:srcRect/>
          <a:stretch/>
        </p:blipFill>
        <p:spPr>
          <a:xfrm>
            <a:off x="1504275" y="1653851"/>
            <a:ext cx="5213985" cy="322553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2646951e7b1_0_326"/>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Alternate formulation using Polar Representation of Lines</a:t>
            </a:r>
            <a:endParaRPr/>
          </a:p>
        </p:txBody>
      </p:sp>
      <p:sp>
        <p:nvSpPr>
          <p:cNvPr id="671" name="Google Shape;671;g2646951e7b1_0_3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40</a:t>
            </a:fld>
            <a:endParaRPr/>
          </a:p>
        </p:txBody>
      </p:sp>
      <p:sp>
        <p:nvSpPr>
          <p:cNvPr id="672" name="Google Shape;672;g2646951e7b1_0_326"/>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73" name="Google Shape;673;g2646951e7b1_0_326"/>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74" name="Google Shape;674;g2646951e7b1_0_326"/>
          <p:cNvPicPr preferRelativeResize="0"/>
          <p:nvPr/>
        </p:nvPicPr>
        <p:blipFill rotWithShape="1">
          <a:blip r:embed="rId3">
            <a:alphaModFix/>
          </a:blip>
          <a:srcRect/>
          <a:stretch/>
        </p:blipFill>
        <p:spPr>
          <a:xfrm>
            <a:off x="152400" y="1634126"/>
            <a:ext cx="11887200" cy="399143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g2646951e7b1_0_337"/>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Examples - Hough Transform</a:t>
            </a:r>
            <a:endParaRPr/>
          </a:p>
        </p:txBody>
      </p:sp>
      <p:sp>
        <p:nvSpPr>
          <p:cNvPr id="681" name="Google Shape;681;g2646951e7b1_0_33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41</a:t>
            </a:fld>
            <a:endParaRPr/>
          </a:p>
        </p:txBody>
      </p:sp>
      <p:sp>
        <p:nvSpPr>
          <p:cNvPr id="682" name="Google Shape;682;g2646951e7b1_0_337"/>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cxnSp>
        <p:nvCxnSpPr>
          <p:cNvPr id="683" name="Google Shape;683;g2646951e7b1_0_337"/>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84" name="Google Shape;684;g2646951e7b1_0_337" descr="football_paramspace.jpg"/>
          <p:cNvPicPr preferRelativeResize="0"/>
          <p:nvPr/>
        </p:nvPicPr>
        <p:blipFill rotWithShape="1">
          <a:blip r:embed="rId3">
            <a:alphaModFix/>
          </a:blip>
          <a:srcRect l="12779" t="6899" r="8236" b="10159"/>
          <a:stretch/>
        </p:blipFill>
        <p:spPr>
          <a:xfrm>
            <a:off x="727014" y="4043612"/>
            <a:ext cx="4060816" cy="2700124"/>
          </a:xfrm>
          <a:prstGeom prst="rect">
            <a:avLst/>
          </a:prstGeom>
          <a:noFill/>
          <a:ln>
            <a:noFill/>
          </a:ln>
        </p:spPr>
      </p:pic>
      <p:pic>
        <p:nvPicPr>
          <p:cNvPr id="685" name="Google Shape;685;g2646951e7b1_0_337" descr="football.jpg"/>
          <p:cNvPicPr preferRelativeResize="0"/>
          <p:nvPr/>
        </p:nvPicPr>
        <p:blipFill rotWithShape="1">
          <a:blip r:embed="rId4">
            <a:alphaModFix/>
          </a:blip>
          <a:srcRect/>
          <a:stretch/>
        </p:blipFill>
        <p:spPr>
          <a:xfrm>
            <a:off x="646125" y="1086387"/>
            <a:ext cx="4572000" cy="2545237"/>
          </a:xfrm>
          <a:prstGeom prst="rect">
            <a:avLst/>
          </a:prstGeom>
          <a:noFill/>
          <a:ln>
            <a:noFill/>
          </a:ln>
        </p:spPr>
      </p:pic>
      <p:pic>
        <p:nvPicPr>
          <p:cNvPr id="686" name="Google Shape;686;g2646951e7b1_0_337" descr="football_edges.jpg"/>
          <p:cNvPicPr preferRelativeResize="0"/>
          <p:nvPr/>
        </p:nvPicPr>
        <p:blipFill rotWithShape="1">
          <a:blip r:embed="rId5">
            <a:alphaModFix/>
          </a:blip>
          <a:srcRect l="11853" t="4404" r="11121" b="11688"/>
          <a:stretch/>
        </p:blipFill>
        <p:spPr>
          <a:xfrm>
            <a:off x="5218113" y="968313"/>
            <a:ext cx="4746690" cy="2781357"/>
          </a:xfrm>
          <a:prstGeom prst="rect">
            <a:avLst/>
          </a:prstGeom>
          <a:noFill/>
          <a:ln>
            <a:noFill/>
          </a:ln>
        </p:spPr>
      </p:pic>
      <p:pic>
        <p:nvPicPr>
          <p:cNvPr id="687" name="Google Shape;687;g2646951e7b1_0_337" descr="football_lines.jpg"/>
          <p:cNvPicPr preferRelativeResize="0"/>
          <p:nvPr/>
        </p:nvPicPr>
        <p:blipFill rotWithShape="1">
          <a:blip r:embed="rId6">
            <a:alphaModFix/>
          </a:blip>
          <a:srcRect l="9163" t="19235" r="9890" b="26625"/>
          <a:stretch/>
        </p:blipFill>
        <p:spPr>
          <a:xfrm>
            <a:off x="4882263" y="4043611"/>
            <a:ext cx="4871338" cy="26654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42</a:t>
            </a:fld>
            <a:endParaRPr/>
          </a:p>
        </p:txBody>
      </p:sp>
      <p:sp>
        <p:nvSpPr>
          <p:cNvPr id="693" name="Google Shape;693;p67"/>
          <p:cNvSpPr txBox="1">
            <a:spLocks noGrp="1"/>
          </p:cNvSpPr>
          <p:nvPr>
            <p:ph type="body" idx="1"/>
          </p:nvPr>
        </p:nvSpPr>
        <p:spPr>
          <a:xfrm>
            <a:off x="282100" y="1186775"/>
            <a:ext cx="11695200" cy="1275600"/>
          </a:xfrm>
          <a:prstGeom prst="rect">
            <a:avLst/>
          </a:prstGeom>
          <a:noFill/>
          <a:ln>
            <a:noFill/>
          </a:ln>
        </p:spPr>
        <p:txBody>
          <a:bodyPr spcFirstLastPara="1" wrap="square" lIns="91425" tIns="45700" rIns="91425" bIns="45700" anchor="t" anchorCtr="0">
            <a:normAutofit/>
          </a:bodyPr>
          <a:lstStyle/>
          <a:p>
            <a:pPr marL="457200" lvl="0" indent="-379730" algn="l" rtl="0">
              <a:lnSpc>
                <a:spcPct val="100000"/>
              </a:lnSpc>
              <a:spcBef>
                <a:spcPts val="1000"/>
              </a:spcBef>
              <a:spcAft>
                <a:spcPts val="0"/>
              </a:spcAft>
              <a:buClr>
                <a:srgbClr val="666666"/>
              </a:buClr>
              <a:buSzPct val="100000"/>
              <a:buFont typeface="Arial"/>
              <a:buChar char="•"/>
            </a:pPr>
            <a:r>
              <a:rPr lang="en-US">
                <a:solidFill>
                  <a:srgbClr val="666666"/>
                </a:solidFill>
              </a:rPr>
              <a:t>Readings: </a:t>
            </a:r>
            <a:endParaRPr>
              <a:solidFill>
                <a:srgbClr val="666666"/>
              </a:solidFill>
            </a:endParaRPr>
          </a:p>
          <a:p>
            <a:pPr marL="1371600" lvl="0" indent="-346800" algn="l" rtl="0">
              <a:lnSpc>
                <a:spcPct val="90000"/>
              </a:lnSpc>
              <a:spcBef>
                <a:spcPts val="0"/>
              </a:spcBef>
              <a:spcAft>
                <a:spcPts val="0"/>
              </a:spcAft>
              <a:buClr>
                <a:srgbClr val="666666"/>
              </a:buClr>
              <a:buSzPct val="100000"/>
              <a:buAutoNum type="arabicParenBoth"/>
            </a:pPr>
            <a:r>
              <a:rPr lang="en-US" sz="2188">
                <a:solidFill>
                  <a:srgbClr val="666666"/>
                </a:solidFill>
              </a:rPr>
              <a:t>Hough Transform - Page 737 - 742 - Digital Image Processing, 4th Ed, Rafael C. Gonzalez &amp; Richard E. Woods</a:t>
            </a:r>
            <a:endParaRPr sz="2188">
              <a:solidFill>
                <a:srgbClr val="666666"/>
              </a:solidFill>
            </a:endParaRPr>
          </a:p>
          <a:p>
            <a:pPr marL="50800" lvl="0" indent="0" algn="l" rtl="0">
              <a:lnSpc>
                <a:spcPct val="100000"/>
              </a:lnSpc>
              <a:spcBef>
                <a:spcPts val="1000"/>
              </a:spcBef>
              <a:spcAft>
                <a:spcPts val="0"/>
              </a:spcAft>
              <a:buSzPct val="100000"/>
              <a:buNone/>
            </a:pPr>
            <a:endParaRPr/>
          </a:p>
        </p:txBody>
      </p:sp>
      <p:sp>
        <p:nvSpPr>
          <p:cNvPr id="694" name="Google Shape;694;p67"/>
          <p:cNvSpPr txBox="1">
            <a:spLocks noGrp="1"/>
          </p:cNvSpPr>
          <p:nvPr>
            <p:ph type="body" idx="1"/>
          </p:nvPr>
        </p:nvSpPr>
        <p:spPr>
          <a:xfrm>
            <a:off x="282100" y="2624375"/>
            <a:ext cx="11695200" cy="15660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1000"/>
              </a:spcBef>
              <a:spcAft>
                <a:spcPts val="0"/>
              </a:spcAft>
              <a:buClr>
                <a:schemeClr val="dk1"/>
              </a:buClr>
              <a:buSzPts val="2800"/>
              <a:buFont typeface="Arial"/>
              <a:buChar char="•"/>
            </a:pPr>
            <a:r>
              <a:rPr lang="en-US"/>
              <a:t>Next Class: </a:t>
            </a:r>
            <a:endParaRPr/>
          </a:p>
          <a:p>
            <a:pPr marL="914400" lvl="1" indent="-228600" algn="l" rtl="0">
              <a:lnSpc>
                <a:spcPct val="90000"/>
              </a:lnSpc>
              <a:spcBef>
                <a:spcPts val="500"/>
              </a:spcBef>
              <a:spcAft>
                <a:spcPts val="0"/>
              </a:spcAft>
              <a:buSzPts val="2000"/>
              <a:buNone/>
            </a:pPr>
            <a:r>
              <a:rPr lang="en-US" sz="1700">
                <a:solidFill>
                  <a:srgbClr val="980000"/>
                </a:solidFill>
              </a:rPr>
              <a:t>Image Sharpening; Linear Filters; </a:t>
            </a:r>
            <a:r>
              <a:rPr lang="en-US" sz="1700">
                <a:solidFill>
                  <a:srgbClr val="980000"/>
                </a:solidFill>
                <a:latin typeface="Cambria"/>
                <a:ea typeface="Cambria"/>
                <a:cs typeface="Cambria"/>
                <a:sym typeface="Cambria"/>
              </a:rPr>
              <a:t>Edge Detection using Canny; Line detection using Hough transforms; </a:t>
            </a:r>
            <a:r>
              <a:rPr lang="en-US" sz="1700">
                <a:solidFill>
                  <a:srgbClr val="980000"/>
                </a:solidFill>
              </a:rPr>
              <a:t>[ if possible]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g24320ba2c05_0_0"/>
          <p:cNvSpPr txBox="1">
            <a:spLocks noGrp="1"/>
          </p:cNvSpPr>
          <p:nvPr>
            <p:ph type="title"/>
          </p:nvPr>
        </p:nvSpPr>
        <p:spPr>
          <a:xfrm>
            <a:off x="4657724" y="2809875"/>
            <a:ext cx="6696000" cy="1909800"/>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dk1"/>
              </a:buClr>
              <a:buSzPts val="3600"/>
              <a:buFont typeface="Calibri"/>
              <a:buNone/>
            </a:pPr>
            <a:br>
              <a:rPr lang="en-US" sz="3600"/>
            </a:br>
            <a:r>
              <a:rPr lang="en-US" sz="3600"/>
              <a:t>Thank you</a:t>
            </a:r>
            <a:endParaRPr sz="3600"/>
          </a:p>
        </p:txBody>
      </p:sp>
      <p:sp>
        <p:nvSpPr>
          <p:cNvPr id="700" name="Google Shape;700;g24320ba2c05_0_0"/>
          <p:cNvSpPr txBox="1">
            <a:spLocks noGrp="1"/>
          </p:cNvSpPr>
          <p:nvPr>
            <p:ph type="sldNum" idx="12"/>
          </p:nvPr>
        </p:nvSpPr>
        <p:spPr>
          <a:xfrm>
            <a:off x="9658350" y="6356350"/>
            <a:ext cx="1695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43</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2646951e7b1_0_372"/>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Edge Profiles</a:t>
            </a:r>
            <a:endParaRPr/>
          </a:p>
        </p:txBody>
      </p:sp>
      <p:sp>
        <p:nvSpPr>
          <p:cNvPr id="5" name="TextBox 4">
            <a:extLst>
              <a:ext uri="{FF2B5EF4-FFF2-40B4-BE49-F238E27FC236}">
                <a16:creationId xmlns:a16="http://schemas.microsoft.com/office/drawing/2014/main" id="{006C85D6-D280-DAC1-634F-098B963D83B3}"/>
              </a:ext>
            </a:extLst>
          </p:cNvPr>
          <p:cNvSpPr txBox="1"/>
          <p:nvPr/>
        </p:nvSpPr>
        <p:spPr>
          <a:xfrm>
            <a:off x="493986" y="1143011"/>
            <a:ext cx="6096000" cy="954107"/>
          </a:xfrm>
          <a:prstGeom prst="rect">
            <a:avLst/>
          </a:prstGeom>
          <a:noFill/>
        </p:spPr>
        <p:txBody>
          <a:bodyPr wrap="square">
            <a:spAutoFit/>
          </a:bodyPr>
          <a:lstStyle/>
          <a:p>
            <a:pPr>
              <a:buNone/>
            </a:pPr>
            <a:r>
              <a:rPr lang="en-US" dirty="0"/>
              <a:t>An </a:t>
            </a:r>
            <a:r>
              <a:rPr lang="en-US" b="1" dirty="0"/>
              <a:t>Edge Profile</a:t>
            </a:r>
            <a:r>
              <a:rPr lang="en-US" dirty="0"/>
              <a:t> describes </a:t>
            </a:r>
            <a:r>
              <a:rPr lang="en-US" b="1" dirty="0"/>
              <a:t>how the pixel intensity changes</a:t>
            </a:r>
            <a:r>
              <a:rPr lang="en-US" dirty="0"/>
              <a:t> across an edge in an image.</a:t>
            </a:r>
          </a:p>
          <a:p>
            <a:r>
              <a:rPr lang="en-US" dirty="0"/>
              <a:t>Think of it like a </a:t>
            </a:r>
            <a:r>
              <a:rPr lang="en-US" b="1" dirty="0"/>
              <a:t>graph of brightness</a:t>
            </a:r>
            <a:r>
              <a:rPr lang="en-US" dirty="0"/>
              <a:t> as you move across a line in the image. This helps us understand how </a:t>
            </a:r>
            <a:r>
              <a:rPr lang="en-US" b="1" dirty="0"/>
              <a:t>sharp or gradual</a:t>
            </a:r>
            <a:r>
              <a:rPr lang="en-US" dirty="0"/>
              <a:t> an edge is.</a:t>
            </a:r>
          </a:p>
        </p:txBody>
      </p:sp>
      <p:pic>
        <p:nvPicPr>
          <p:cNvPr id="7" name="Picture 6">
            <a:extLst>
              <a:ext uri="{FF2B5EF4-FFF2-40B4-BE49-F238E27FC236}">
                <a16:creationId xmlns:a16="http://schemas.microsoft.com/office/drawing/2014/main" id="{85DDEEDD-75D9-6F52-43B2-8915504D076A}"/>
              </a:ext>
            </a:extLst>
          </p:cNvPr>
          <p:cNvPicPr>
            <a:picLocks noChangeAspect="1"/>
          </p:cNvPicPr>
          <p:nvPr/>
        </p:nvPicPr>
        <p:blipFill>
          <a:blip r:embed="rId3"/>
          <a:stretch>
            <a:fillRect/>
          </a:stretch>
        </p:blipFill>
        <p:spPr>
          <a:xfrm>
            <a:off x="724461" y="2244740"/>
            <a:ext cx="8430802" cy="29150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3A5FEA4D-80B7-4723-9DF5-36771BB07D97}"/>
            </a:ext>
          </a:extLst>
        </p:cNvPr>
        <p:cNvGrpSpPr/>
        <p:nvPr/>
      </p:nvGrpSpPr>
      <p:grpSpPr>
        <a:xfrm>
          <a:off x="0" y="0"/>
          <a:ext cx="0" cy="0"/>
          <a:chOff x="0" y="0"/>
          <a:chExt cx="0" cy="0"/>
        </a:xfrm>
      </p:grpSpPr>
      <p:sp>
        <p:nvSpPr>
          <p:cNvPr id="199" name="Google Shape;199;g2646951e7b1_0_372">
            <a:extLst>
              <a:ext uri="{FF2B5EF4-FFF2-40B4-BE49-F238E27FC236}">
                <a16:creationId xmlns:a16="http://schemas.microsoft.com/office/drawing/2014/main" id="{F9CF0498-CE7B-8375-66B0-37DAD834A2C4}"/>
              </a:ext>
            </a:extLst>
          </p:cNvPr>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Edge Profiles</a:t>
            </a:r>
            <a:endParaRPr/>
          </a:p>
        </p:txBody>
      </p:sp>
      <p:sp>
        <p:nvSpPr>
          <p:cNvPr id="200" name="Google Shape;200;g2646951e7b1_0_372">
            <a:extLst>
              <a:ext uri="{FF2B5EF4-FFF2-40B4-BE49-F238E27FC236}">
                <a16:creationId xmlns:a16="http://schemas.microsoft.com/office/drawing/2014/main" id="{5BA7E41C-9FFF-6343-BE29-C43395B9FB40}"/>
              </a:ext>
            </a:extLst>
          </p:cNvPr>
          <p:cNvSpPr txBox="1"/>
          <p:nvPr/>
        </p:nvSpPr>
        <p:spPr>
          <a:xfrm>
            <a:off x="1629175" y="4923263"/>
            <a:ext cx="9167100" cy="9234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2400" b="0" i="0" u="none" strike="noStrike" cap="none">
                <a:solidFill>
                  <a:srgbClr val="980000"/>
                </a:solidFill>
                <a:latin typeface="Proxima Nova"/>
                <a:ea typeface="Proxima Nova"/>
                <a:cs typeface="Proxima Nova"/>
                <a:sym typeface="Proxima Nova"/>
              </a:rPr>
              <a:t>Step Edge				Ramp Edge					Roof Edge</a:t>
            </a:r>
            <a:endParaRPr sz="2400" b="0" i="0" u="none" strike="noStrike" cap="none">
              <a:solidFill>
                <a:srgbClr val="980000"/>
              </a:solidFill>
              <a:latin typeface="Proxima Nova"/>
              <a:ea typeface="Proxima Nova"/>
              <a:cs typeface="Proxima Nova"/>
              <a:sym typeface="Proxima Nova"/>
            </a:endParaRPr>
          </a:p>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pic>
        <p:nvPicPr>
          <p:cNvPr id="201" name="Google Shape;201;g2646951e7b1_0_372">
            <a:extLst>
              <a:ext uri="{FF2B5EF4-FFF2-40B4-BE49-F238E27FC236}">
                <a16:creationId xmlns:a16="http://schemas.microsoft.com/office/drawing/2014/main" id="{C26E31CE-2A81-280B-AB8A-BEB49BDF48C2}"/>
              </a:ext>
            </a:extLst>
          </p:cNvPr>
          <p:cNvPicPr preferRelativeResize="0"/>
          <p:nvPr/>
        </p:nvPicPr>
        <p:blipFill rotWithShape="1">
          <a:blip r:embed="rId3">
            <a:alphaModFix/>
          </a:blip>
          <a:srcRect/>
          <a:stretch/>
        </p:blipFill>
        <p:spPr>
          <a:xfrm>
            <a:off x="1227975" y="2181588"/>
            <a:ext cx="10277475" cy="2590800"/>
          </a:xfrm>
          <a:prstGeom prst="rect">
            <a:avLst/>
          </a:prstGeom>
          <a:noFill/>
          <a:ln>
            <a:noFill/>
          </a:ln>
        </p:spPr>
      </p:pic>
    </p:spTree>
    <p:extLst>
      <p:ext uri="{BB962C8B-B14F-4D97-AF65-F5344CB8AC3E}">
        <p14:creationId xmlns:p14="http://schemas.microsoft.com/office/powerpoint/2010/main" val="3500536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2646951e7b1_0_421"/>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Example</a:t>
            </a:r>
            <a:endParaRPr/>
          </a:p>
        </p:txBody>
      </p:sp>
      <p:sp>
        <p:nvSpPr>
          <p:cNvPr id="208" name="Google Shape;208;g2646951e7b1_0_421"/>
          <p:cNvSpPr txBox="1"/>
          <p:nvPr/>
        </p:nvSpPr>
        <p:spPr>
          <a:xfrm>
            <a:off x="119400" y="1691525"/>
            <a:ext cx="35712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pic>
        <p:nvPicPr>
          <p:cNvPr id="209" name="Google Shape;209;g2646951e7b1_0_421"/>
          <p:cNvPicPr preferRelativeResize="0"/>
          <p:nvPr/>
        </p:nvPicPr>
        <p:blipFill rotWithShape="1">
          <a:blip r:embed="rId3">
            <a:alphaModFix/>
          </a:blip>
          <a:srcRect/>
          <a:stretch/>
        </p:blipFill>
        <p:spPr>
          <a:xfrm>
            <a:off x="3862625" y="-1"/>
            <a:ext cx="8329375" cy="6401886"/>
          </a:xfrm>
          <a:prstGeom prst="rect">
            <a:avLst/>
          </a:prstGeom>
          <a:noFill/>
          <a:ln>
            <a:noFill/>
          </a:ln>
        </p:spPr>
      </p:pic>
      <p:sp>
        <p:nvSpPr>
          <p:cNvPr id="210" name="Google Shape;210;g2646951e7b1_0_421"/>
          <p:cNvSpPr txBox="1"/>
          <p:nvPr/>
        </p:nvSpPr>
        <p:spPr>
          <a:xfrm>
            <a:off x="405000" y="2590375"/>
            <a:ext cx="30000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 1508 1970 × image showing (zoomed) actual ramp (bottom, left), step (top, right), and roof edge profiles. The profiles are from dark to light, in the areas enclosed by the small circles. The ramp and step profiles span 9 pixels and 2 pixels, respectively. The base of the roof edge is 3 pixels. (Original image courtesy of Dr. David R. Pickens, Vanderbilt University.)</a:t>
            </a:r>
            <a:endParaRPr/>
          </a:p>
        </p:txBody>
      </p:sp>
      <p:sp>
        <p:nvSpPr>
          <p:cNvPr id="211" name="Google Shape;211;g2646951e7b1_0_421"/>
          <p:cNvSpPr txBox="1"/>
          <p:nvPr/>
        </p:nvSpPr>
        <p:spPr>
          <a:xfrm>
            <a:off x="9192000" y="7620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AEE20-7C58-A51D-6C37-1F24C366E9DB}"/>
              </a:ext>
            </a:extLst>
          </p:cNvPr>
          <p:cNvSpPr>
            <a:spLocks noGrp="1"/>
          </p:cNvSpPr>
          <p:nvPr>
            <p:ph type="title"/>
          </p:nvPr>
        </p:nvSpPr>
        <p:spPr/>
        <p:txBody>
          <a:bodyPr/>
          <a:lstStyle/>
          <a:p>
            <a:r>
              <a:rPr lang="en-US" b="1" dirty="0"/>
              <a:t>Edge Detection Approach</a:t>
            </a:r>
          </a:p>
        </p:txBody>
      </p:sp>
      <p:sp>
        <p:nvSpPr>
          <p:cNvPr id="3" name="Slide Number Placeholder 2">
            <a:extLst>
              <a:ext uri="{FF2B5EF4-FFF2-40B4-BE49-F238E27FC236}">
                <a16:creationId xmlns:a16="http://schemas.microsoft.com/office/drawing/2014/main" id="{1CF62DBA-D619-22B9-6CBE-AD72F357C7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graphicFrame>
        <p:nvGraphicFramePr>
          <p:cNvPr id="5" name="Table 4">
            <a:extLst>
              <a:ext uri="{FF2B5EF4-FFF2-40B4-BE49-F238E27FC236}">
                <a16:creationId xmlns:a16="http://schemas.microsoft.com/office/drawing/2014/main" id="{E27C3E74-421E-2E11-6B3D-A3AA4649B2CF}"/>
              </a:ext>
            </a:extLst>
          </p:cNvPr>
          <p:cNvGraphicFramePr>
            <a:graphicFrameLocks noGrp="1"/>
          </p:cNvGraphicFramePr>
          <p:nvPr>
            <p:extLst>
              <p:ext uri="{D42A27DB-BD31-4B8C-83A1-F6EECF244321}">
                <p14:modId xmlns:p14="http://schemas.microsoft.com/office/powerpoint/2010/main" val="2888437288"/>
              </p:ext>
            </p:extLst>
          </p:nvPr>
        </p:nvGraphicFramePr>
        <p:xfrm>
          <a:off x="838200" y="2090507"/>
          <a:ext cx="6790055" cy="1219200"/>
        </p:xfrm>
        <a:graphic>
          <a:graphicData uri="http://schemas.openxmlformats.org/drawingml/2006/table">
            <a:tbl>
              <a:tblPr/>
              <a:tblGrid>
                <a:gridCol w="1532255">
                  <a:extLst>
                    <a:ext uri="{9D8B030D-6E8A-4147-A177-3AD203B41FA5}">
                      <a16:colId xmlns:a16="http://schemas.microsoft.com/office/drawing/2014/main" val="378582866"/>
                    </a:ext>
                  </a:extLst>
                </a:gridCol>
                <a:gridCol w="5257800">
                  <a:extLst>
                    <a:ext uri="{9D8B030D-6E8A-4147-A177-3AD203B41FA5}">
                      <a16:colId xmlns:a16="http://schemas.microsoft.com/office/drawing/2014/main" val="1561315532"/>
                    </a:ext>
                  </a:extLst>
                </a:gridCol>
              </a:tblGrid>
              <a:tr h="0">
                <a:tc>
                  <a:txBody>
                    <a:bodyPr/>
                    <a:lstStyle/>
                    <a:p>
                      <a:r>
                        <a:rPr lang="en-US" b="1"/>
                        <a:t>Category</a:t>
                      </a:r>
                    </a:p>
                  </a:txBody>
                  <a:tcPr anchor="ctr">
                    <a:lnL>
                      <a:noFill/>
                    </a:lnL>
                    <a:lnR>
                      <a:noFill/>
                    </a:lnR>
                    <a:lnT>
                      <a:noFill/>
                    </a:lnT>
                    <a:lnB>
                      <a:noFill/>
                    </a:lnB>
                    <a:noFill/>
                  </a:tcPr>
                </a:tc>
                <a:tc>
                  <a:txBody>
                    <a:bodyPr/>
                    <a:lstStyle/>
                    <a:p>
                      <a:r>
                        <a:rPr lang="en-US" b="1" dirty="0"/>
                        <a:t>Description</a:t>
                      </a:r>
                    </a:p>
                  </a:txBody>
                  <a:tcPr anchor="ctr">
                    <a:lnL>
                      <a:noFill/>
                    </a:lnL>
                    <a:lnR>
                      <a:noFill/>
                    </a:lnR>
                    <a:lnT>
                      <a:noFill/>
                    </a:lnT>
                    <a:lnB>
                      <a:noFill/>
                    </a:lnB>
                    <a:noFill/>
                  </a:tcPr>
                </a:tc>
                <a:extLst>
                  <a:ext uri="{0D108BD9-81ED-4DB2-BD59-A6C34878D82A}">
                    <a16:rowId xmlns:a16="http://schemas.microsoft.com/office/drawing/2014/main" val="2644379965"/>
                  </a:ext>
                </a:extLst>
              </a:tr>
              <a:tr h="0">
                <a:tc>
                  <a:txBody>
                    <a:bodyPr/>
                    <a:lstStyle/>
                    <a:p>
                      <a:r>
                        <a:rPr lang="en-US"/>
                        <a:t>Gradient-based</a:t>
                      </a:r>
                    </a:p>
                  </a:txBody>
                  <a:tcPr anchor="ctr">
                    <a:lnL>
                      <a:noFill/>
                    </a:lnL>
                    <a:lnR>
                      <a:noFill/>
                    </a:lnR>
                    <a:lnT>
                      <a:noFill/>
                    </a:lnT>
                    <a:lnB>
                      <a:noFill/>
                    </a:lnB>
                    <a:noFill/>
                  </a:tcPr>
                </a:tc>
                <a:tc>
                  <a:txBody>
                    <a:bodyPr/>
                    <a:lstStyle/>
                    <a:p>
                      <a:r>
                        <a:rPr lang="en-US"/>
                        <a:t>Detect edges by checking sharp intensity change</a:t>
                      </a:r>
                    </a:p>
                  </a:txBody>
                  <a:tcPr anchor="ctr">
                    <a:lnL>
                      <a:noFill/>
                    </a:lnL>
                    <a:lnR>
                      <a:noFill/>
                    </a:lnR>
                    <a:lnT>
                      <a:noFill/>
                    </a:lnT>
                    <a:lnB>
                      <a:noFill/>
                    </a:lnB>
                    <a:noFill/>
                  </a:tcPr>
                </a:tc>
                <a:extLst>
                  <a:ext uri="{0D108BD9-81ED-4DB2-BD59-A6C34878D82A}">
                    <a16:rowId xmlns:a16="http://schemas.microsoft.com/office/drawing/2014/main" val="411817800"/>
                  </a:ext>
                </a:extLst>
              </a:tr>
              <a:tr h="0">
                <a:tc>
                  <a:txBody>
                    <a:bodyPr/>
                    <a:lstStyle/>
                    <a:p>
                      <a:r>
                        <a:rPr lang="en-US" dirty="0"/>
                        <a:t>Laplacian-based</a:t>
                      </a:r>
                    </a:p>
                  </a:txBody>
                  <a:tcPr anchor="ctr">
                    <a:lnL>
                      <a:noFill/>
                    </a:lnL>
                    <a:lnR>
                      <a:noFill/>
                    </a:lnR>
                    <a:lnT>
                      <a:noFill/>
                    </a:lnT>
                    <a:lnB>
                      <a:noFill/>
                    </a:lnB>
                    <a:noFill/>
                  </a:tcPr>
                </a:tc>
                <a:tc>
                  <a:txBody>
                    <a:bodyPr/>
                    <a:lstStyle/>
                    <a:p>
                      <a:r>
                        <a:rPr lang="en-US"/>
                        <a:t>Uses second derivative for sharper detection</a:t>
                      </a:r>
                    </a:p>
                  </a:txBody>
                  <a:tcPr anchor="ctr">
                    <a:lnL>
                      <a:noFill/>
                    </a:lnL>
                    <a:lnR>
                      <a:noFill/>
                    </a:lnR>
                    <a:lnT>
                      <a:noFill/>
                    </a:lnT>
                    <a:lnB>
                      <a:noFill/>
                    </a:lnB>
                    <a:noFill/>
                  </a:tcPr>
                </a:tc>
                <a:extLst>
                  <a:ext uri="{0D108BD9-81ED-4DB2-BD59-A6C34878D82A}">
                    <a16:rowId xmlns:a16="http://schemas.microsoft.com/office/drawing/2014/main" val="2915655735"/>
                  </a:ext>
                </a:extLst>
              </a:tr>
              <a:tr h="0">
                <a:tc>
                  <a:txBody>
                    <a:bodyPr/>
                    <a:lstStyle/>
                    <a:p>
                      <a:r>
                        <a:rPr lang="en-US"/>
                        <a:t>Model-based</a:t>
                      </a:r>
                    </a:p>
                  </a:txBody>
                  <a:tcPr anchor="ctr">
                    <a:lnL>
                      <a:noFill/>
                    </a:lnL>
                    <a:lnR>
                      <a:noFill/>
                    </a:lnR>
                    <a:lnT>
                      <a:noFill/>
                    </a:lnT>
                    <a:lnB>
                      <a:noFill/>
                    </a:lnB>
                    <a:noFill/>
                  </a:tcPr>
                </a:tc>
                <a:tc>
                  <a:txBody>
                    <a:bodyPr/>
                    <a:lstStyle/>
                    <a:p>
                      <a:r>
                        <a:rPr lang="en-US" dirty="0"/>
                        <a:t>Fit lines or curves through edge data</a:t>
                      </a:r>
                    </a:p>
                  </a:txBody>
                  <a:tcPr anchor="ctr">
                    <a:lnL>
                      <a:noFill/>
                    </a:lnL>
                    <a:lnR>
                      <a:noFill/>
                    </a:lnR>
                    <a:lnT>
                      <a:noFill/>
                    </a:lnT>
                    <a:lnB>
                      <a:noFill/>
                    </a:lnB>
                    <a:noFill/>
                  </a:tcPr>
                </a:tc>
                <a:extLst>
                  <a:ext uri="{0D108BD9-81ED-4DB2-BD59-A6C34878D82A}">
                    <a16:rowId xmlns:a16="http://schemas.microsoft.com/office/drawing/2014/main" val="2453902349"/>
                  </a:ext>
                </a:extLst>
              </a:tr>
            </a:tbl>
          </a:graphicData>
        </a:graphic>
      </p:graphicFrame>
    </p:spTree>
    <p:extLst>
      <p:ext uri="{BB962C8B-B14F-4D97-AF65-F5344CB8AC3E}">
        <p14:creationId xmlns:p14="http://schemas.microsoft.com/office/powerpoint/2010/main" val="219247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6294-30C6-BDCE-5275-5B86BDFA2132}"/>
              </a:ext>
            </a:extLst>
          </p:cNvPr>
          <p:cNvSpPr>
            <a:spLocks noGrp="1"/>
          </p:cNvSpPr>
          <p:nvPr>
            <p:ph type="title"/>
          </p:nvPr>
        </p:nvSpPr>
        <p:spPr/>
        <p:txBody>
          <a:bodyPr/>
          <a:lstStyle/>
          <a:p>
            <a:r>
              <a:rPr lang="en-US" dirty="0"/>
              <a:t>What is Gradient in Image processing ?</a:t>
            </a:r>
          </a:p>
        </p:txBody>
      </p:sp>
      <p:sp>
        <p:nvSpPr>
          <p:cNvPr id="3" name="Slide Number Placeholder 2">
            <a:extLst>
              <a:ext uri="{FF2B5EF4-FFF2-40B4-BE49-F238E27FC236}">
                <a16:creationId xmlns:a16="http://schemas.microsoft.com/office/drawing/2014/main" id="{A9F85B28-C073-0B3B-57DC-02AFDF3BD2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4" name="Text Placeholder 3">
            <a:extLst>
              <a:ext uri="{FF2B5EF4-FFF2-40B4-BE49-F238E27FC236}">
                <a16:creationId xmlns:a16="http://schemas.microsoft.com/office/drawing/2014/main" id="{365764A1-CAA4-A770-0221-C22C8E4C384F}"/>
              </a:ext>
            </a:extLst>
          </p:cNvPr>
          <p:cNvSpPr>
            <a:spLocks noGrp="1"/>
          </p:cNvSpPr>
          <p:nvPr>
            <p:ph type="body" idx="1"/>
          </p:nvPr>
        </p:nvSpPr>
        <p:spPr/>
        <p:txBody>
          <a:bodyPr>
            <a:normAutofit/>
          </a:bodyPr>
          <a:lstStyle/>
          <a:p>
            <a:pPr marL="50800" indent="0">
              <a:buNone/>
            </a:pPr>
            <a:r>
              <a:rPr lang="en-US" dirty="0"/>
              <a:t>A gradient in an image tells us how much the intensity (brightness) is changing and in which direction it is changing.</a:t>
            </a:r>
          </a:p>
          <a:p>
            <a:pPr marL="50800" indent="0">
              <a:buNone/>
            </a:pPr>
            <a:r>
              <a:rPr lang="en-US" dirty="0"/>
              <a:t>If you think of an image as a landscape, the gradient shows how steep the hill is at any point and which way is uphill.</a:t>
            </a:r>
          </a:p>
          <a:p>
            <a:pPr marL="50800" indent="0">
              <a:buNone/>
            </a:pPr>
            <a:endParaRPr lang="en-US" dirty="0"/>
          </a:p>
          <a:p>
            <a:pPr marL="50800" indent="0">
              <a:buNone/>
            </a:pPr>
            <a:endParaRPr lang="en-US" dirty="0"/>
          </a:p>
          <a:p>
            <a:pPr marL="50800" indent="0">
              <a:buNone/>
            </a:pPr>
            <a:endParaRPr lang="en-US" dirty="0"/>
          </a:p>
          <a:p>
            <a:pPr marL="50800" indent="0">
              <a:buNone/>
            </a:pPr>
            <a:endParaRPr lang="en-US" dirty="0"/>
          </a:p>
        </p:txBody>
      </p:sp>
      <p:pic>
        <p:nvPicPr>
          <p:cNvPr id="9" name="Picture 8">
            <a:extLst>
              <a:ext uri="{FF2B5EF4-FFF2-40B4-BE49-F238E27FC236}">
                <a16:creationId xmlns:a16="http://schemas.microsoft.com/office/drawing/2014/main" id="{FB9B906B-7E8E-7DC9-57E0-693517BFBF79}"/>
              </a:ext>
            </a:extLst>
          </p:cNvPr>
          <p:cNvPicPr>
            <a:picLocks noChangeAspect="1"/>
          </p:cNvPicPr>
          <p:nvPr/>
        </p:nvPicPr>
        <p:blipFill>
          <a:blip r:embed="rId2"/>
          <a:stretch>
            <a:fillRect/>
          </a:stretch>
        </p:blipFill>
        <p:spPr>
          <a:xfrm>
            <a:off x="774929" y="3748561"/>
            <a:ext cx="5163271" cy="2953162"/>
          </a:xfrm>
          <a:prstGeom prst="rect">
            <a:avLst/>
          </a:prstGeom>
        </p:spPr>
      </p:pic>
    </p:spTree>
    <p:extLst>
      <p:ext uri="{BB962C8B-B14F-4D97-AF65-F5344CB8AC3E}">
        <p14:creationId xmlns:p14="http://schemas.microsoft.com/office/powerpoint/2010/main" val="671507844"/>
      </p:ext>
    </p:extLst>
  </p:cSld>
  <p:clrMapOvr>
    <a:masterClrMapping/>
  </p:clrMapOvr>
</p:sld>
</file>

<file path=ppt/theme/theme1.xml><?xml version="1.0" encoding="utf-8"?>
<a:theme xmlns:a="http://schemas.openxmlformats.org/drawingml/2006/main"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1720</TotalTime>
  <Words>2310</Words>
  <Application>Microsoft Office PowerPoint</Application>
  <PresentationFormat>Widescreen</PresentationFormat>
  <Paragraphs>326</Paragraphs>
  <Slides>43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Calibri</vt:lpstr>
      <vt:lpstr>Proxima Nova</vt:lpstr>
      <vt:lpstr>Cambria</vt:lpstr>
      <vt:lpstr>Arial Unicode MS</vt:lpstr>
      <vt:lpstr>Arial</vt:lpstr>
      <vt:lpstr>Office Theme</vt:lpstr>
      <vt:lpstr>Aakash Goel https://www.linkedin.com/in/goelaakash123/</vt:lpstr>
      <vt:lpstr> Topics</vt:lpstr>
      <vt:lpstr>What is an Edge ?</vt:lpstr>
      <vt:lpstr>Edge Detection</vt:lpstr>
      <vt:lpstr>Edge Profiles</vt:lpstr>
      <vt:lpstr>Edge Profiles</vt:lpstr>
      <vt:lpstr>Example</vt:lpstr>
      <vt:lpstr>Edge Detection Approach</vt:lpstr>
      <vt:lpstr>What is Gradient in Image processing ?</vt:lpstr>
      <vt:lpstr>Example (1D) - Gradient</vt:lpstr>
      <vt:lpstr>Example (2D) - Gradient</vt:lpstr>
      <vt:lpstr>Example (2D) - Gradient</vt:lpstr>
      <vt:lpstr>Using Sobel Operator (More Stable than Simple Difference)</vt:lpstr>
      <vt:lpstr>EXAMPLE – Naive Gradient Vs. Sobel</vt:lpstr>
      <vt:lpstr>EXAMPLE – Naive Gradient Vs. Sobel</vt:lpstr>
      <vt:lpstr>EXAMPLE – Naive Gradient Vs. Sobel</vt:lpstr>
      <vt:lpstr>Prewitt kernels</vt:lpstr>
      <vt:lpstr>Kirsch Compass Kernels</vt:lpstr>
      <vt:lpstr>Kirsch Compass Kernels</vt:lpstr>
      <vt:lpstr>Canny Edge Detection</vt:lpstr>
      <vt:lpstr>Line Fitting</vt:lpstr>
      <vt:lpstr>Why Do We Need It?</vt:lpstr>
      <vt:lpstr>Difficulty in Line Fitting</vt:lpstr>
      <vt:lpstr>Types of Line Fitting Methods</vt:lpstr>
      <vt:lpstr>Intuition Behind Hough Transform for Line Fitting</vt:lpstr>
      <vt:lpstr>Step 0: Edge Image (Input)</vt:lpstr>
      <vt:lpstr>Step 1: Parametrize a Line</vt:lpstr>
      <vt:lpstr>Step 2: Compute ρ for all Edge Points</vt:lpstr>
      <vt:lpstr>Step 4: Back to Image Space</vt:lpstr>
      <vt:lpstr>Role of Voting in Line Fitting</vt:lpstr>
      <vt:lpstr>Hough Transform for Line Fitting</vt:lpstr>
      <vt:lpstr>Hough Transform for Line Fitting</vt:lpstr>
      <vt:lpstr>Hough Transform for Line Fitting</vt:lpstr>
      <vt:lpstr>Hough Transform for Line Fitting</vt:lpstr>
      <vt:lpstr>Hough Transform for Line Fitting</vt:lpstr>
      <vt:lpstr>Hough Transform for Line Fitting</vt:lpstr>
      <vt:lpstr>Hough Transform for Line Fitting</vt:lpstr>
      <vt:lpstr>Polar Representation of Lines</vt:lpstr>
      <vt:lpstr>Alternate formulation using Polar Representation of Lines</vt:lpstr>
      <vt:lpstr>Alternate formulation using Polar Representation of Lines</vt:lpstr>
      <vt:lpstr>Examples - Hough Transform</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Vimal S P</dc:creator>
  <cp:lastModifiedBy>Aakash Goel (MSTIC DS&amp;AI)</cp:lastModifiedBy>
  <cp:revision>22</cp:revision>
  <dcterms:created xsi:type="dcterms:W3CDTF">2023-01-18T09:26:06Z</dcterms:created>
  <dcterms:modified xsi:type="dcterms:W3CDTF">2025-05-31T21:40:05Z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